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1"/>
  </p:sldMasterIdLst>
  <p:notesMasterIdLst>
    <p:notesMasterId r:id="rId48"/>
  </p:notesMasterIdLst>
  <p:handoutMasterIdLst>
    <p:handoutMasterId r:id="rId49"/>
  </p:handoutMasterIdLst>
  <p:sldIdLst>
    <p:sldId id="424" r:id="rId2"/>
    <p:sldId id="325" r:id="rId3"/>
    <p:sldId id="327" r:id="rId4"/>
    <p:sldId id="338" r:id="rId5"/>
    <p:sldId id="412" r:id="rId6"/>
    <p:sldId id="337" r:id="rId7"/>
    <p:sldId id="411" r:id="rId8"/>
    <p:sldId id="400" r:id="rId9"/>
    <p:sldId id="401" r:id="rId10"/>
    <p:sldId id="425" r:id="rId11"/>
    <p:sldId id="402" r:id="rId12"/>
    <p:sldId id="403" r:id="rId13"/>
    <p:sldId id="404" r:id="rId14"/>
    <p:sldId id="396" r:id="rId15"/>
    <p:sldId id="410" r:id="rId16"/>
    <p:sldId id="414" r:id="rId17"/>
    <p:sldId id="343" r:id="rId18"/>
    <p:sldId id="345" r:id="rId19"/>
    <p:sldId id="405" r:id="rId20"/>
    <p:sldId id="332" r:id="rId21"/>
    <p:sldId id="426" r:id="rId22"/>
    <p:sldId id="407" r:id="rId23"/>
    <p:sldId id="406" r:id="rId24"/>
    <p:sldId id="408" r:id="rId25"/>
    <p:sldId id="413" r:id="rId26"/>
    <p:sldId id="389" r:id="rId27"/>
    <p:sldId id="349" r:id="rId28"/>
    <p:sldId id="415" r:id="rId29"/>
    <p:sldId id="350" r:id="rId30"/>
    <p:sldId id="390" r:id="rId31"/>
    <p:sldId id="427" r:id="rId32"/>
    <p:sldId id="421" r:id="rId33"/>
    <p:sldId id="361" r:id="rId34"/>
    <p:sldId id="423" r:id="rId35"/>
    <p:sldId id="428" r:id="rId36"/>
    <p:sldId id="429" r:id="rId37"/>
    <p:sldId id="422" r:id="rId38"/>
    <p:sldId id="352" r:id="rId39"/>
    <p:sldId id="397" r:id="rId40"/>
    <p:sldId id="416" r:id="rId41"/>
    <p:sldId id="418" r:id="rId42"/>
    <p:sldId id="356" r:id="rId43"/>
    <p:sldId id="391" r:id="rId44"/>
    <p:sldId id="419" r:id="rId45"/>
    <p:sldId id="420" r:id="rId46"/>
    <p:sldId id="398" r:id="rId47"/>
  </p:sldIdLst>
  <p:sldSz cx="9144000" cy="6858000" type="screen4x3"/>
  <p:notesSz cx="6858000" cy="9144000"/>
  <p:custDataLst>
    <p:tags r:id="rId5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ianna" initials="T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669900"/>
    <a:srgbClr val="CC0066"/>
    <a:srgbClr val="00709A"/>
    <a:srgbClr val="666699"/>
    <a:srgbClr val="996633"/>
    <a:srgbClr val="CC9900"/>
    <a:srgbClr val="9933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23" autoAdjust="0"/>
    <p:restoredTop sz="91297" autoAdjust="0"/>
  </p:normalViewPr>
  <p:slideViewPr>
    <p:cSldViewPr>
      <p:cViewPr varScale="1">
        <p:scale>
          <a:sx n="104" d="100"/>
          <a:sy n="104" d="100"/>
        </p:scale>
        <p:origin x="164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984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ln w="57150"/>
          </c:spPr>
          <c:marker>
            <c:symbol val="none"/>
          </c:marker>
          <c:cat>
            <c:numRef>
              <c:f>Sheet1!$A$2:$A$4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10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69</c:v>
                </c:pt>
                <c:pt idx="1">
                  <c:v>50</c:v>
                </c:pt>
                <c:pt idx="2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49-41D7-B776-149B603E9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60096"/>
        <c:axId val="160294016"/>
      </c:lineChart>
      <c:catAx>
        <c:axId val="39860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0294016"/>
        <c:crosses val="autoZero"/>
        <c:auto val="1"/>
        <c:lblAlgn val="ctr"/>
        <c:lblOffset val="100"/>
        <c:noMultiLvlLbl val="0"/>
      </c:catAx>
      <c:valAx>
        <c:axId val="160294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9860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C9380FE8-EA0C-4E3B-810C-209E280F9B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338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34B1D65-23CE-40E4-B626-E98ECCA74F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0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wsj.com/public/page/small-business.html?mg=reno64-wsj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2012/10/04/politics/fact-check-trump-small-business/index.html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a.gov/category/navigation-structure/starting-managing-business/starting-business/how-write-business-plan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entrepreneur.com/businessplan/index.html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trepreneur.com/landing/216013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novisiontech.com/_site/about.html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trepreneur.com/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mycrains.crainsnewyork.com/40under40/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insider.com/these-pre-teen-entrepreneurs-make-millions-more-than-their-parents-2010-9?op=1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cnbc.com/id/48571760/Teen_Entrepreneurs" TargetMode="External"/><Relationship Id="rId5" Type="http://schemas.openxmlformats.org/officeDocument/2006/relationships/hyperlink" Target="http://www.cnbc.com/id/45243912/" TargetMode="External"/><Relationship Id="rId4" Type="http://schemas.openxmlformats.org/officeDocument/2006/relationships/hyperlink" Target="http://under30ceo.com/30-most-influential-young-entrepreneurs-of-2011/" TargetMode="Externa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rriangroup.com/docs/NewsNov2005.pdf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s.gov/export/news/press_nanmac.htm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nrn.com/article/brueggers-franchisee-co-brands-units-jamba-juice" TargetMode="External"/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redaksjonen.com/Artikler/57Dualbranding.pdf" TargetMode="Externa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Wall Street Journal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Small Business</a:t>
            </a:r>
          </a:p>
          <a:p>
            <a:pPr eaLnBrk="1" hangingPunct="1"/>
            <a:r>
              <a:rPr lang="en-US" dirty="0">
                <a:hlinkClick r:id="rId3"/>
              </a:rPr>
              <a:t>http://online.wsj.com/public/page/small-business.html?mg=reno64-wsj</a:t>
            </a:r>
            <a:endParaRPr lang="en-US" dirty="0"/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77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3711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</a:t>
            </a:r>
            <a:r>
              <a:rPr lang="en-US" baseline="0" dirty="0"/>
              <a:t> www.sba.gov/content/summary-size-standards-industry</a:t>
            </a:r>
          </a:p>
          <a:p>
            <a:endParaRPr lang="en-US" u="sng" dirty="0"/>
          </a:p>
          <a:p>
            <a:r>
              <a:rPr lang="en-US" u="sng" dirty="0"/>
              <a:t>Additional Resources</a:t>
            </a:r>
          </a:p>
          <a:p>
            <a:endParaRPr lang="en-US" baseline="0" dirty="0"/>
          </a:p>
          <a:p>
            <a:r>
              <a:rPr lang="en-US" baseline="0" dirty="0"/>
              <a:t>Article</a:t>
            </a:r>
          </a:p>
          <a:p>
            <a:r>
              <a:rPr lang="en-US" baseline="0" dirty="0"/>
              <a:t>CNN</a:t>
            </a:r>
          </a:p>
          <a:p>
            <a:r>
              <a:rPr lang="en-US" baseline="0" dirty="0"/>
              <a:t>Fact Check: Is Donald Trump a Small Business?</a:t>
            </a:r>
          </a:p>
          <a:p>
            <a:r>
              <a:rPr lang="en-US" baseline="0" dirty="0"/>
              <a:t>10/5/12</a:t>
            </a:r>
          </a:p>
          <a:p>
            <a:r>
              <a:rPr lang="en-US" dirty="0">
                <a:hlinkClick r:id="rId3"/>
              </a:rPr>
              <a:t>http://www.cnn.com/2012/10/04/politics/fact-check-trump-small-business/index.html</a:t>
            </a:r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884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90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421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721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48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E00E8C7-C16F-417D-ABA9-5255DDCA0F3A}" type="slidenum">
              <a:rPr lang="en-US" sz="1200">
                <a:latin typeface="Arial" charset="0"/>
              </a:rPr>
              <a:pPr algn="r"/>
              <a:t>14</a:t>
            </a:fld>
            <a:endParaRPr lang="en-US" sz="1200">
              <a:latin typeface="Arial" charset="0"/>
            </a:endParaRPr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3619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Data developed and provided by the National Federation of Independent Business</a:t>
            </a:r>
            <a:r>
              <a:rPr lang="en-US" baseline="0" dirty="0"/>
              <a:t> Foundation and sponsored by the American Express Travel Related Services Company,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263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SBA.gov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Create</a:t>
            </a:r>
            <a:r>
              <a:rPr lang="en-US" baseline="0" dirty="0">
                <a:latin typeface="Times New Roman" pitchFamily="18" charset="0"/>
              </a:rPr>
              <a:t> Your Business Plan</a:t>
            </a:r>
          </a:p>
          <a:p>
            <a:pPr eaLnBrk="1" hangingPunct="1"/>
            <a:r>
              <a:rPr lang="en-US" dirty="0">
                <a:hlinkClick r:id="rId3"/>
              </a:rPr>
              <a:t>http://www.sba.gov/category/navigation-structure/starting-managing-business/starting-business/how-write-business-plan</a:t>
            </a:r>
            <a:endParaRPr lang="en-US" dirty="0"/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Entrepreneur.com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Your Business Plan Guide</a:t>
            </a:r>
          </a:p>
          <a:p>
            <a:pPr eaLnBrk="1" hangingPunct="1"/>
            <a:r>
              <a:rPr lang="en-US" dirty="0">
                <a:hlinkClick r:id="rId4"/>
              </a:rPr>
              <a:t>http://www.entrepreneur.com/businessplan/index.html</a:t>
            </a:r>
            <a:endParaRPr lang="en-US" dirty="0"/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Sample business plans</a:t>
            </a:r>
          </a:p>
          <a:p>
            <a:pPr eaLnBrk="1" hangingPunct="1"/>
            <a:r>
              <a:rPr lang="en-US" dirty="0">
                <a:hlinkClick r:id="rId3"/>
              </a:rPr>
              <a:t>http://www.entrepreneur.com/landing/216013</a:t>
            </a:r>
            <a:endParaRPr lang="en-US" dirty="0"/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/>
          </a:p>
          <a:p>
            <a:r>
              <a:rPr lang="en-US" dirty="0"/>
              <a:t>Website</a:t>
            </a:r>
          </a:p>
          <a:p>
            <a:r>
              <a:rPr lang="en-US" dirty="0" err="1"/>
              <a:t>Innovision</a:t>
            </a:r>
            <a:r>
              <a:rPr lang="en-US" baseline="0" dirty="0"/>
              <a:t> Technologies</a:t>
            </a:r>
          </a:p>
          <a:p>
            <a:r>
              <a:rPr lang="en-US" dirty="0">
                <a:hlinkClick r:id="rId3"/>
              </a:rPr>
              <a:t>http://www.innovisiontech.com/_site/about.html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55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Website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Entrepreneur</a:t>
            </a:r>
          </a:p>
          <a:p>
            <a:pPr eaLnBrk="1" hangingPunct="1"/>
            <a:r>
              <a:rPr lang="en-US" dirty="0">
                <a:hlinkClick r:id="rId3"/>
              </a:rPr>
              <a:t>http://www.entrepreneur.com/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/>
          </a:p>
          <a:p>
            <a:r>
              <a:rPr lang="en-US" dirty="0"/>
              <a:t>Website</a:t>
            </a:r>
          </a:p>
          <a:p>
            <a:r>
              <a:rPr lang="en-US" dirty="0"/>
              <a:t>Crain's: New York Business</a:t>
            </a:r>
          </a:p>
          <a:p>
            <a:r>
              <a:rPr lang="en-US" dirty="0"/>
              <a:t>40 Under 40</a:t>
            </a:r>
          </a:p>
          <a:p>
            <a:r>
              <a:rPr lang="en-US" dirty="0">
                <a:hlinkClick r:id="rId3"/>
              </a:rPr>
              <a:t>http://mycrains.crainsnewyork.com/40under40/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520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281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u="sng" dirty="0"/>
              <a:t>Additional Resources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Article</a:t>
            </a:r>
          </a:p>
          <a:p>
            <a:pPr>
              <a:spcBef>
                <a:spcPts val="0"/>
              </a:spcBef>
            </a:pPr>
            <a:r>
              <a:rPr lang="en-US" dirty="0"/>
              <a:t>Business</a:t>
            </a:r>
            <a:r>
              <a:rPr lang="en-US" baseline="0" dirty="0"/>
              <a:t> Insider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These 10 Pre-teen Entrepreneurs Make Millions More Than Their Parents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9/27/10</a:t>
            </a:r>
          </a:p>
          <a:p>
            <a:pPr>
              <a:spcBef>
                <a:spcPts val="0"/>
              </a:spcBef>
            </a:pPr>
            <a:r>
              <a:rPr lang="en-US" dirty="0">
                <a:hlinkClick r:id="rId3"/>
              </a:rPr>
              <a:t>http://www.businessinsider.com/these-pre-teen-entrepreneurs-make-millions-more-than-their-parents-2010-9?op=1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Website</a:t>
            </a:r>
          </a:p>
          <a:p>
            <a:pPr>
              <a:spcBef>
                <a:spcPts val="0"/>
              </a:spcBef>
            </a:pPr>
            <a:r>
              <a:rPr lang="en-US" dirty="0"/>
              <a:t>Under30CEO.com</a:t>
            </a:r>
          </a:p>
          <a:p>
            <a:pPr>
              <a:spcBef>
                <a:spcPts val="0"/>
              </a:spcBef>
            </a:pPr>
            <a:r>
              <a:rPr lang="en-US" dirty="0">
                <a:hlinkClick r:id="rId4"/>
              </a:rPr>
              <a:t>http://under30ceo.com/30-most-influential-young-entrepreneurs-of-2011/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CNBC</a:t>
            </a:r>
          </a:p>
          <a:p>
            <a:pPr>
              <a:spcBef>
                <a:spcPts val="0"/>
              </a:spcBef>
            </a:pPr>
            <a:r>
              <a:rPr lang="en-US" dirty="0"/>
              <a:t>20 Under</a:t>
            </a:r>
            <a:r>
              <a:rPr lang="en-US" baseline="0" dirty="0"/>
              <a:t> 20</a:t>
            </a:r>
          </a:p>
          <a:p>
            <a:pPr>
              <a:spcBef>
                <a:spcPts val="0"/>
              </a:spcBef>
            </a:pPr>
            <a:r>
              <a:rPr lang="en-US" dirty="0">
                <a:hlinkClick r:id="rId5"/>
              </a:rPr>
              <a:t>http://www.cnbc.com/id/45243912/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Slideshow</a:t>
            </a:r>
          </a:p>
          <a:p>
            <a:pPr>
              <a:spcBef>
                <a:spcPts val="0"/>
              </a:spcBef>
            </a:pPr>
            <a:r>
              <a:rPr lang="en-US" dirty="0"/>
              <a:t>Teen Entrepreneurs</a:t>
            </a:r>
          </a:p>
          <a:p>
            <a:pPr>
              <a:spcBef>
                <a:spcPts val="0"/>
              </a:spcBef>
            </a:pPr>
            <a:r>
              <a:rPr lang="en-US" dirty="0">
                <a:hlinkClick r:id="rId6"/>
              </a:rPr>
              <a:t>http://www.cnbc.com/id/48571760/Teen_Entrepreneurs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056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17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3572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65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u="sng" dirty="0"/>
              <a:t>Additional Resources</a:t>
            </a:r>
          </a:p>
          <a:p>
            <a:pPr eaLnBrk="1" hangingPunct="1"/>
            <a:endParaRPr lang="en-US" dirty="0">
              <a:latin typeface="Times New Roman" pitchFamily="18" charset="0"/>
            </a:endParaRPr>
          </a:p>
          <a:p>
            <a:pPr eaLnBrk="1" hangingPunct="1"/>
            <a:r>
              <a:rPr lang="en-US" dirty="0">
                <a:latin typeface="Times New Roman" pitchFamily="18" charset="0"/>
              </a:rPr>
              <a:t>Report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The </a:t>
            </a:r>
            <a:r>
              <a:rPr lang="en-US" dirty="0" err="1">
                <a:latin typeface="Times New Roman" pitchFamily="18" charset="0"/>
              </a:rPr>
              <a:t>Dorrian</a:t>
            </a:r>
            <a:r>
              <a:rPr lang="en-US" dirty="0">
                <a:latin typeface="Times New Roman" pitchFamily="18" charset="0"/>
              </a:rPr>
              <a:t> Consulting Group</a:t>
            </a:r>
          </a:p>
          <a:p>
            <a:pPr eaLnBrk="1" hangingPunct="1"/>
            <a:r>
              <a:rPr lang="en-US" dirty="0">
                <a:latin typeface="Times New Roman" pitchFamily="18" charset="0"/>
              </a:rPr>
              <a:t>The Challenges</a:t>
            </a:r>
            <a:r>
              <a:rPr lang="en-US" baseline="0" dirty="0">
                <a:latin typeface="Times New Roman" pitchFamily="18" charset="0"/>
              </a:rPr>
              <a:t> Facing Small Business: A Global Perspective</a:t>
            </a:r>
          </a:p>
          <a:p>
            <a:pPr eaLnBrk="1" hangingPunct="1"/>
            <a:r>
              <a:rPr lang="en-US" dirty="0">
                <a:hlinkClick r:id="rId3"/>
              </a:rPr>
              <a:t>http://www.dorriangroup.com/docs/NewsNov2005.pdf</a:t>
            </a:r>
            <a:endParaRPr 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Additional Resources</a:t>
            </a:r>
          </a:p>
          <a:p>
            <a:endParaRPr lang="en-US" dirty="0"/>
          </a:p>
          <a:p>
            <a:r>
              <a:rPr lang="en-US" dirty="0"/>
              <a:t>Article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charset="0"/>
                <a:ea typeface="+mn-ea"/>
                <a:cs typeface="+mn-cs"/>
              </a:rPr>
              <a:t>Framingham-based NANMAC Corporation Wins National SBA Small Business Exporter Award</a:t>
            </a:r>
          </a:p>
          <a:p>
            <a:r>
              <a:rPr lang="en-US" dirty="0">
                <a:hlinkClick r:id="rId3"/>
              </a:rPr>
              <a:t>http://www.mass.gov/export/news/press_nanmac.htm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5901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262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1602781-9358-425A-99BD-4FBB38A36E38}" type="slidenum">
              <a:rPr lang="en-US" sz="1200">
                <a:latin typeface="Arial" charset="0"/>
              </a:rPr>
              <a:pPr algn="r"/>
              <a:t>39</a:t>
            </a:fld>
            <a:endParaRPr lang="en-US" sz="1200">
              <a:latin typeface="Arial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6540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 </a:t>
            </a:r>
            <a:r>
              <a:rPr lang="en-US" u="sng" dirty="0"/>
              <a:t>Additional Resources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i="1" dirty="0"/>
              <a:t>Restaurant News</a:t>
            </a:r>
            <a:r>
              <a:rPr lang="en-US" dirty="0"/>
              <a:t>: </a:t>
            </a:r>
            <a:r>
              <a:rPr lang="en-US" dirty="0" err="1"/>
              <a:t>Bruegger's</a:t>
            </a:r>
            <a:r>
              <a:rPr lang="en-US" dirty="0"/>
              <a:t> franchisee co-brands units</a:t>
            </a:r>
            <a:r>
              <a:rPr lang="en-US" baseline="0" dirty="0"/>
              <a:t> with Jamba Juice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8/16/12</a:t>
            </a:r>
          </a:p>
          <a:p>
            <a:pPr>
              <a:spcBef>
                <a:spcPts val="0"/>
              </a:spcBef>
            </a:pPr>
            <a:r>
              <a:rPr lang="en-US" dirty="0">
                <a:hlinkClick r:id="rId3"/>
              </a:rPr>
              <a:t>http://nrn.com/article/brueggers-franchisee-co-brands-units-jamba-juice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i="1" dirty="0"/>
              <a:t>MCB University Press: </a:t>
            </a:r>
            <a:r>
              <a:rPr lang="en-US" dirty="0"/>
              <a:t>How</a:t>
            </a:r>
            <a:r>
              <a:rPr lang="en-US" baseline="0" dirty="0"/>
              <a:t> Corporate Names Add Value</a:t>
            </a:r>
          </a:p>
          <a:p>
            <a:pPr>
              <a:spcBef>
                <a:spcPts val="0"/>
              </a:spcBef>
            </a:pPr>
            <a:r>
              <a:rPr lang="en-US" dirty="0">
                <a:hlinkClick r:id="rId4"/>
              </a:rPr>
              <a:t>http://www.redaksjonen.com/Artikler/57Dualbranding.pdf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Ritchie</a:t>
            </a:r>
            <a:r>
              <a:rPr lang="en-US" baseline="0" dirty="0"/>
              <a:t> International</a:t>
            </a:r>
          </a:p>
          <a:p>
            <a:pPr>
              <a:spcBef>
                <a:spcPts val="0"/>
              </a:spcBef>
            </a:pPr>
            <a:r>
              <a:rPr lang="en-US" baseline="0" dirty="0"/>
              <a:t>Dual Branding – The New Franchise Phenomenon</a:t>
            </a:r>
          </a:p>
          <a:p>
            <a:pPr>
              <a:spcBef>
                <a:spcPts val="0"/>
              </a:spcBef>
            </a:pPr>
            <a:r>
              <a:rPr lang="en-US" dirty="0"/>
              <a:t>http://www.google.com/url?sa=t&amp;rct=j&amp;q=&amp;esrc=s&amp;source=web&amp;cd=1&amp;cad=rja&amp;ved=0CDMQFjAA&amp;url=http%3A%2F%2Fwww.ritchieinternational.com%2FPressReleases35n45%2FDual%2520Branding%2520%2520The%2520New%2520Franchise%2520Phenomenon.doc&amp;ei=VFejUO6zKPK30gGhz4CgCw&amp;usg=AFQjCNEmuVWIuJ0_IBB5sWQxYhEDFHdu3w&amp;sig2=VFyEZO9lkseB-fF0pJ3eaQ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Co-Branding – Here’s What You Have to Know</a:t>
            </a:r>
          </a:p>
          <a:p>
            <a:r>
              <a:rPr lang="en-US" dirty="0"/>
              <a:t>http://www.google.com/url?sa=t&amp;rct=j&amp;q=&amp;esrc=s&amp;source=web&amp;cd=2&amp;ved=0CDoQFjAB&amp;url=http%3A%2F%2Fwww.ritchieinternational.com%2FPressReleases35n45%2FCo-Branding%2520Heres%2520What%2520You%2520Have%2520To%2520Know%2520to%2520Succeed.doc&amp;ei=mVejUKuXIe7h0wHnwoGwCw&amp;usg=AFQjCNEDdMlZpzDDaR5hVkGAtCdxf7lHhA&amp;sig2=Fdq80AFnnRYJ7VMOAkbkf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9038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749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4B1D65-23CE-40E4-B626-E98ECCA74F60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2561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A70CE74-C797-4308-8857-1098F74FA193}" type="slidenum">
              <a:rPr lang="en-US" sz="1200">
                <a:latin typeface="Arial" charset="0"/>
              </a:rPr>
              <a:pPr algn="r"/>
              <a:t>46</a:t>
            </a:fld>
            <a:endParaRPr lang="en-US" sz="1200">
              <a:latin typeface="Arial" charset="0"/>
            </a:endParaRPr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ide12e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28600"/>
            <a:ext cx="5867400" cy="3124200"/>
          </a:xfrm>
        </p:spPr>
        <p:txBody>
          <a:bodyPr/>
          <a:lstStyle>
            <a:lvl1pPr>
              <a:defRPr sz="5400" b="0" i="0" spc="-100">
                <a:solidFill>
                  <a:schemeClr val="tx1"/>
                </a:solidFill>
                <a:latin typeface="Bookman Old Style"/>
                <a:cs typeface="Bookman Old Style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76200" y="6629400"/>
            <a:ext cx="82296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Copyright ©2015 </a:t>
            </a:r>
            <a:r>
              <a:rPr lang="en-US" sz="900" dirty="0" err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Cengage</a:t>
            </a:r>
            <a:r>
              <a:rPr lang="en-US" sz="9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Learning. All Rights Reserved. May not be scanned, copied or duplicated, or posted to a publicly accessible website, in whole or in part.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86600" y="38100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0" i="0" spc="-510" dirty="0">
                <a:solidFill>
                  <a:schemeClr val="bg1"/>
                </a:solidFill>
                <a:latin typeface="Lucida Sans"/>
                <a:cs typeface="Lucida Sans"/>
              </a:rPr>
              <a:t>5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de12e2new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32979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</a:t>
            </a:r>
            <a:r>
              <a:rPr lang="en-US" sz="900" b="0" i="0" kern="0" spc="0" baseline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</a:t>
            </a:r>
            <a:r>
              <a:rPr lang="en-US" sz="900" b="0" i="0" kern="0" spc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de12eCE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525963"/>
          </a:xfrm>
        </p:spPr>
        <p:txBody>
          <a:bodyPr/>
          <a:lstStyle>
            <a:lvl1pPr>
              <a:lnSpc>
                <a:spcPct val="90000"/>
              </a:lnSpc>
              <a:buClr>
                <a:srgbClr val="163776"/>
              </a:buClr>
              <a:buSzPct val="100000"/>
              <a:defRPr/>
            </a:lvl1pPr>
            <a:lvl2pPr>
              <a:lnSpc>
                <a:spcPct val="90000"/>
              </a:lnSpc>
              <a:buClr>
                <a:srgbClr val="FF6600"/>
              </a:buClr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4"/>
          <p:cNvSpPr txBox="1">
            <a:spLocks noGrp="1"/>
          </p:cNvSpPr>
          <p:nvPr/>
        </p:nvSpPr>
        <p:spPr>
          <a:xfrm>
            <a:off x="1066800" y="6632979"/>
            <a:ext cx="76962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Copyright ©2015 </a:t>
            </a:r>
            <a:r>
              <a:rPr lang="en-US" sz="900" b="0" i="0" kern="0" spc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Cengage</a:t>
            </a:r>
            <a:r>
              <a:rPr lang="en-US" sz="900" b="0" i="0" kern="0" spc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 Narrow"/>
                <a:cs typeface="Arial Narrow"/>
              </a:rPr>
              <a:t> Learning. All Rights Reserved. May not be scanned, copied or duplicated, or posted to a publicly accessible website, in whole or in part.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229600" y="6492875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998038"/>
      </p:ext>
    </p:extLst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6838"/>
            <a:ext cx="9144000" cy="9699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962400"/>
            <a:ext cx="77724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0" y="6629400"/>
            <a:ext cx="54102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US"/>
              <a:t>3 | </a:t>
            </a:r>
            <a:fld id="{6ECB567D-B4B2-4E9F-A8F4-7357454A8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1143000"/>
            <a:ext cx="3962400" cy="1470025"/>
          </a:xfrm>
        </p:spPr>
        <p:txBody>
          <a:bodyPr/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0" y="3200400"/>
            <a:ext cx="4114800" cy="1752600"/>
          </a:xfrm>
        </p:spPr>
        <p:txBody>
          <a:bodyPr/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gradFill>
          <a:gsLst>
            <a:gs pos="0">
              <a:srgbClr val="8AC1D4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67360"/>
            <a:ext cx="4495799" cy="5752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57800" y="1447800"/>
            <a:ext cx="3657600" cy="3124200"/>
          </a:xfrm>
        </p:spPr>
        <p:txBody>
          <a:bodyPr/>
          <a:lstStyle>
            <a:lvl1pPr>
              <a:defRPr sz="3200" b="1" i="0" spc="-100" baseline="0">
                <a:solidFill>
                  <a:schemeClr val="tx1"/>
                </a:solidFill>
                <a:latin typeface="+mj-lt"/>
                <a:cs typeface="Arial Black" pitchFamily="34" charset="0"/>
              </a:defRPr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76200" y="6629400"/>
            <a:ext cx="8229600" cy="228600"/>
          </a:xfrm>
          <a:prstGeom prst="rect">
            <a:avLst/>
          </a:prstGeom>
          <a:noFill/>
        </p:spPr>
        <p:txBody>
          <a:bodyPr anchor="ctr"/>
          <a:lstStyle/>
          <a:p>
            <a:pPr algn="l">
              <a:defRPr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Copyright ©2015</a:t>
            </a:r>
            <a:r>
              <a:rPr lang="en-US" sz="900" baseline="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Calibri" pitchFamily="34" charset="0"/>
                <a:cs typeface="Arial" charset="0"/>
              </a:rPr>
              <a:t>Cengage</a:t>
            </a:r>
            <a:r>
              <a:rPr lang="en-US" sz="900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 Learning. All Rights Reserved. May not be scanned, copied or duplicated, or posted to a publicly accessible website, in whole or in part.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0" y="3048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0" i="0" spc="-510" dirty="0">
                <a:solidFill>
                  <a:schemeClr val="bg1"/>
                </a:solidFill>
                <a:latin typeface="Lucida Sans"/>
                <a:cs typeface="Lucida Sa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69087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 hidden="1"/>
          <p:cNvSpPr/>
          <p:nvPr/>
        </p:nvSpPr>
        <p:spPr>
          <a:xfrm>
            <a:off x="2971800" y="0"/>
            <a:ext cx="6172200" cy="152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cxnSp>
        <p:nvCxnSpPr>
          <p:cNvPr id="26" name="Straight Connector 25" hidden="1"/>
          <p:cNvCxnSpPr/>
          <p:nvPr/>
        </p:nvCxnSpPr>
        <p:spPr>
          <a:xfrm>
            <a:off x="0" y="6477000"/>
            <a:ext cx="9144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848600" y="64928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000000"/>
                </a:solidFill>
                <a:latin typeface="Arial Narrow Bold"/>
                <a:cs typeface="Arial Narrow Bold"/>
              </a:defRPr>
            </a:lvl1pPr>
          </a:lstStyle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91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2" r:id="rId15"/>
  </p:sldLayoutIdLst>
  <p:transition spd="med">
    <p:wipe dir="r"/>
  </p:transition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709A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100000"/>
        <a:buFont typeface="Arial" charset="0"/>
        <a:buChar char="-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-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ntrepreneur.com/businessplan/index.html" TargetMode="External"/><Relationship Id="rId3" Type="http://schemas.openxmlformats.org/officeDocument/2006/relationships/image" Target="../media/image36.jpeg"/><Relationship Id="rId7" Type="http://schemas.openxmlformats.org/officeDocument/2006/relationships/hyperlink" Target="http://www.score.org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ba.gov/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a.gov/advocacy/847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ba.gov/aboutsba/sbaprograms/sbdc/index.html" TargetMode="External"/><Relationship Id="rId2" Type="http://schemas.openxmlformats.org/officeDocument/2006/relationships/hyperlink" Target="http://www.score.org/index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iva.org/about/how" TargetMode="External"/><Relationship Id="rId2" Type="http://schemas.openxmlformats.org/officeDocument/2006/relationships/hyperlink" Target="http://www.cgap.org/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4.png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Small Business, Entrepreneurship, and Franchises</a:t>
            </a:r>
          </a:p>
        </p:txBody>
      </p:sp>
    </p:spTree>
    <p:extLst>
      <p:ext uri="{BB962C8B-B14F-4D97-AF65-F5344CB8AC3E}">
        <p14:creationId xmlns:p14="http://schemas.microsoft.com/office/powerpoint/2010/main" val="3896277351"/>
      </p:ext>
    </p:extLst>
  </p:cSld>
  <p:clrMapOvr>
    <a:masterClrMapping/>
  </p:clrMapOvr>
  <p:transition spd="med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17410" name="Rectangle 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1128"/>
              </a:spcBef>
              <a:buFont typeface="+mj-ea"/>
              <a:buAutoNum type="circleNumDbPlain"/>
            </a:pPr>
            <a:r>
              <a:rPr lang="en-US" sz="2200" dirty="0"/>
              <a:t>Define what a small business is and recognize the fields in which small businesses are concentrated.</a:t>
            </a:r>
          </a:p>
          <a:p>
            <a:pPr marL="514350" indent="-514350">
              <a:spcBef>
                <a:spcPts val="1128"/>
              </a:spcBef>
              <a:buFont typeface="+mj-ea"/>
              <a:buAutoNum type="circleNumDbPlain"/>
            </a:pPr>
            <a:r>
              <a:rPr lang="en-US" sz="2200" dirty="0"/>
              <a:t>Identify the people who start small businesses and the reasons why some succeed and many fail.</a:t>
            </a:r>
          </a:p>
          <a:p>
            <a:pPr marL="514350" indent="-514350">
              <a:spcBef>
                <a:spcPts val="1128"/>
              </a:spcBef>
              <a:buFont typeface="+mj-ea"/>
              <a:buAutoNum type="circleNumDbPlain"/>
            </a:pPr>
            <a:r>
              <a:rPr lang="en-US" sz="2200" dirty="0"/>
              <a:t>Assess the contributions of small businesses to our economy.</a:t>
            </a:r>
          </a:p>
          <a:p>
            <a:pPr marL="514350" indent="-514350">
              <a:spcBef>
                <a:spcPts val="1128"/>
              </a:spcBef>
              <a:buFont typeface="+mj-ea"/>
              <a:buAutoNum type="circleNumDbPlain"/>
            </a:pPr>
            <a:r>
              <a:rPr lang="en-US" sz="2200" dirty="0"/>
              <a:t>Describe the advantages and disadvantages of operating a small business.</a:t>
            </a:r>
          </a:p>
          <a:p>
            <a:pPr marL="514350" indent="-514350">
              <a:spcBef>
                <a:spcPts val="1128"/>
              </a:spcBef>
              <a:buFont typeface="+mj-ea"/>
              <a:buAutoNum type="circleNumDbPlain" startAt="5"/>
            </a:pPr>
            <a:r>
              <a:rPr lang="en-US" sz="2200" dirty="0"/>
              <a:t>Explain how the Small Business Administration helps small businesses.</a:t>
            </a:r>
          </a:p>
          <a:p>
            <a:pPr marL="514350" indent="-514350">
              <a:spcBef>
                <a:spcPts val="1128"/>
              </a:spcBef>
              <a:buFont typeface="+mj-ea"/>
              <a:buAutoNum type="circleNumDbPlain" startAt="5"/>
            </a:pPr>
            <a:r>
              <a:rPr lang="en-US" sz="2200" dirty="0"/>
              <a:t>Explain the concept and types of franchising.</a:t>
            </a:r>
          </a:p>
          <a:p>
            <a:pPr marL="514350" indent="-514350">
              <a:spcBef>
                <a:spcPts val="1128"/>
              </a:spcBef>
              <a:buFont typeface="+mj-ea"/>
              <a:buAutoNum type="circleNumDbPlain" startAt="5"/>
            </a:pPr>
            <a:r>
              <a:rPr lang="en-US" sz="2200" dirty="0"/>
              <a:t>Analyze the growth of franchising and its advantages and disadvantages.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6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Small Business: A Profile</a:t>
            </a:r>
          </a:p>
        </p:txBody>
      </p:sp>
      <p:sp>
        <p:nvSpPr>
          <p:cNvPr id="21506" name="Rectangle 161"/>
          <p:cNvSpPr>
            <a:spLocks noGrp="1" noChangeArrowheads="1"/>
          </p:cNvSpPr>
          <p:nvPr>
            <p:ph idx="1"/>
          </p:nvPr>
        </p:nvSpPr>
        <p:spPr>
          <a:xfrm>
            <a:off x="977735" y="1447800"/>
            <a:ext cx="7772400" cy="1295399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ts val="1800"/>
              </a:spcAft>
              <a:buNone/>
            </a:pPr>
            <a:r>
              <a:rPr lang="en-US" dirty="0"/>
              <a:t>A </a:t>
            </a:r>
            <a:r>
              <a:rPr lang="en-US" b="1" dirty="0"/>
              <a:t>small business </a:t>
            </a:r>
            <a:r>
              <a:rPr lang="en-US" dirty="0"/>
              <a:t>is one that is independently owned and operated for profit and is not dominant in its field.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2743200"/>
            <a:ext cx="74676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99.7% of all employer firms</a:t>
            </a:r>
          </a:p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Employ about half of all private sector employees</a:t>
            </a:r>
          </a:p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Pay 43% of total U.S. private payroll</a:t>
            </a:r>
          </a:p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Have generated 64 percent of net new jobs over the past 18 years</a:t>
            </a:r>
          </a:p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Hire 43% of high-tech workers</a:t>
            </a:r>
          </a:p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Are 52% home-based and 2% franchises</a:t>
            </a:r>
          </a:p>
          <a:p>
            <a:pPr marL="342900" indent="-342900">
              <a:spcBef>
                <a:spcPts val="600"/>
              </a:spcBef>
              <a:buClr>
                <a:srgbClr val="FF6600"/>
              </a:buClr>
              <a:buFont typeface="Arial" pitchFamily="34" charset="0"/>
              <a:buChar char="•"/>
            </a:pPr>
            <a:r>
              <a:rPr lang="en-US" sz="2400" dirty="0">
                <a:latin typeface="+mn-lt"/>
              </a:rPr>
              <a:t>Produce 16.5 times more patents per employee than large patenting firms</a:t>
            </a:r>
          </a:p>
        </p:txBody>
      </p:sp>
    </p:spTree>
  </p:cSld>
  <p:clrMapOvr>
    <a:masterClrMapping/>
  </p:clrMapOvr>
  <p:transition spd="med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223" y="4085913"/>
            <a:ext cx="4609461" cy="2543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0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Importance of Small Businesses: </a:t>
            </a:r>
            <a:br>
              <a:rPr lang="en-US" dirty="0"/>
            </a:br>
            <a:r>
              <a:rPr lang="en-US" dirty="0"/>
              <a:t>Providing Employment</a:t>
            </a:r>
            <a:endParaRPr lang="en-US" sz="2400" b="0" dirty="0"/>
          </a:p>
        </p:txBody>
      </p:sp>
      <p:sp>
        <p:nvSpPr>
          <p:cNvPr id="46082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924800" cy="4525963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spcAft>
                <a:spcPts val="1200"/>
              </a:spcAft>
              <a:buNone/>
            </a:pPr>
            <a:r>
              <a:rPr lang="en-US" b="1" dirty="0">
                <a:solidFill>
                  <a:srgbClr val="000000"/>
                </a:solidFill>
              </a:rPr>
              <a:t>Small firms...</a:t>
            </a:r>
            <a:r>
              <a:rPr lang="en-US" dirty="0">
                <a:solidFill>
                  <a:srgbClr val="000000"/>
                </a:solidFill>
              </a:rPr>
              <a:t>			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400" dirty="0"/>
              <a:t>Hire a larger proportion of younger and older workers, women, and part-time workers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400" dirty="0"/>
              <a:t>Provide 67% of workers with their first job and initial job skills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400" dirty="0"/>
              <a:t>Represent 99.7% of all employers and employ over 50 percent of the private work force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sz="2400" dirty="0"/>
              <a:t>Provide 2/3 of the net </a:t>
            </a:r>
            <a:br>
              <a:rPr lang="en-US" sz="2400" dirty="0"/>
            </a:br>
            <a:r>
              <a:rPr lang="en-US" sz="2400" dirty="0"/>
              <a:t>new jobs added to the </a:t>
            </a:r>
            <a:br>
              <a:rPr lang="en-US" sz="2400" dirty="0"/>
            </a:br>
            <a:r>
              <a:rPr lang="en-US" sz="2400" dirty="0"/>
              <a:t>economy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Small Business:</a:t>
            </a:r>
            <a:br>
              <a:rPr lang="en-US" dirty="0"/>
            </a:br>
            <a:r>
              <a:rPr lang="en-US" dirty="0"/>
              <a:t>Competition and Filling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9"/>
          <p:cNvSpPr txBox="1">
            <a:spLocks noChangeArrowheads="1"/>
          </p:cNvSpPr>
          <p:nvPr/>
        </p:nvSpPr>
        <p:spPr bwMode="auto">
          <a:xfrm>
            <a:off x="762000" y="1524000"/>
            <a:ext cx="510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Providing competition</a:t>
            </a:r>
          </a:p>
          <a:p>
            <a:pPr>
              <a:spcAft>
                <a:spcPts val="1200"/>
              </a:spcAft>
            </a:pPr>
            <a:r>
              <a:rPr lang="en-US" sz="2200" dirty="0"/>
              <a:t>Small firms can compete with large firms, forcing the larger firm to become more efficient and responsive to customer needs.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Filling needs of society and other businesses</a:t>
            </a:r>
          </a:p>
          <a:p>
            <a:pPr>
              <a:spcAft>
                <a:spcPts val="600"/>
              </a:spcAft>
            </a:pPr>
            <a:r>
              <a:rPr lang="en-US" sz="2200" dirty="0"/>
              <a:t>Small firms can meet the special   needs of smaller groups of             customers.</a:t>
            </a:r>
          </a:p>
          <a:p>
            <a:r>
              <a:rPr lang="en-US" sz="2200" dirty="0"/>
              <a:t>Small firms can act as specialized suppliers of goods and services to larger businesses.</a:t>
            </a:r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7" r="3986" b="8834"/>
          <a:stretch/>
        </p:blipFill>
        <p:spPr bwMode="auto">
          <a:xfrm>
            <a:off x="6019800" y="1596225"/>
            <a:ext cx="3124200" cy="1957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28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1"/>
          <a:stretch/>
        </p:blipFill>
        <p:spPr bwMode="auto">
          <a:xfrm>
            <a:off x="6013013" y="3733800"/>
            <a:ext cx="313098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4" t="70207"/>
          <a:stretch/>
        </p:blipFill>
        <p:spPr bwMode="auto">
          <a:xfrm rot="5400000">
            <a:off x="8790634" y="3313584"/>
            <a:ext cx="74885" cy="61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15" r="96865"/>
          <a:stretch/>
        </p:blipFill>
        <p:spPr bwMode="auto">
          <a:xfrm rot="5400000">
            <a:off x="8459020" y="5386156"/>
            <a:ext cx="98664" cy="1271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0286735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Importance of Small Businesses: </a:t>
            </a:r>
            <a:br>
              <a:rPr lang="en-US" dirty="0"/>
            </a:br>
            <a:r>
              <a:rPr lang="en-US" dirty="0"/>
              <a:t>Technological Innovation</a:t>
            </a:r>
          </a:p>
        </p:txBody>
      </p:sp>
      <p:sp>
        <p:nvSpPr>
          <p:cNvPr id="44034" name="Rectangle 7"/>
          <p:cNvSpPr>
            <a:spLocks noGrp="1" noChangeArrowheads="1"/>
          </p:cNvSpPr>
          <p:nvPr>
            <p:ph idx="1"/>
          </p:nvPr>
        </p:nvSpPr>
        <p:spPr>
          <a:xfrm>
            <a:off x="914400" y="1646237"/>
            <a:ext cx="5334000" cy="4525963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ts val="1200"/>
              </a:spcAft>
              <a:buNone/>
            </a:pPr>
            <a:r>
              <a:rPr lang="en-US" b="1" dirty="0"/>
              <a:t>Small firms...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dirty="0"/>
              <a:t>Employ 43% of all high-tech workers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dirty="0"/>
              <a:t>Produce 2.5 times as many innovations as large firms relative to the number of persons employed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en-US" dirty="0"/>
              <a:t>Produce 16 to 17 times more patents per employee than large patenting firms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5" y="1524000"/>
            <a:ext cx="280987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0800" y="5257800"/>
            <a:ext cx="2438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+mn-lt"/>
              </a:rPr>
              <a:t>Mark </a:t>
            </a:r>
            <a:r>
              <a:rPr lang="en-US" sz="1400" i="1" dirty="0" err="1">
                <a:latin typeface="+mn-lt"/>
              </a:rPr>
              <a:t>Zuckerberg</a:t>
            </a:r>
            <a:r>
              <a:rPr lang="en-US" sz="1400" i="1" dirty="0">
                <a:latin typeface="+mn-lt"/>
              </a:rPr>
              <a:t> founded Facebook while still a   </a:t>
            </a:r>
          </a:p>
          <a:p>
            <a:r>
              <a:rPr lang="en-US" sz="1400" i="1" dirty="0">
                <a:latin typeface="+mn-lt"/>
              </a:rPr>
              <a:t>student at college.</a:t>
            </a:r>
          </a:p>
        </p:txBody>
      </p:sp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utterstock_2017678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676400"/>
            <a:ext cx="3581400" cy="3581400"/>
          </a:xfrm>
          <a:prstGeom prst="rect">
            <a:avLst/>
          </a:prstGeom>
        </p:spPr>
      </p:pic>
      <p:pic>
        <p:nvPicPr>
          <p:cNvPr id="9" name="Picture 8" descr="shutterstock_30648199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1"/>
          <a:stretch/>
        </p:blipFill>
        <p:spPr>
          <a:xfrm>
            <a:off x="2819400" y="3124200"/>
            <a:ext cx="3093720" cy="34980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</a:t>
            </a:r>
            <a:r>
              <a:rPr lang="en-US" baseline="30000" dirty="0"/>
              <a:t>th</a:t>
            </a:r>
            <a:r>
              <a:rPr lang="en-US" dirty="0"/>
              <a:t> Century Innovations </a:t>
            </a:r>
            <a:br>
              <a:rPr lang="en-US" dirty="0"/>
            </a:br>
            <a:r>
              <a:rPr lang="en-US" dirty="0"/>
              <a:t>Originated at Small Firms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752600"/>
            <a:ext cx="4198164" cy="1676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14600" y="3352800"/>
            <a:ext cx="13413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BOJANOVIC/SHUTTERSTOCK</a:t>
            </a:r>
          </a:p>
        </p:txBody>
      </p:sp>
      <p:sp>
        <p:nvSpPr>
          <p:cNvPr id="12" name="TextBox 11"/>
          <p:cNvSpPr txBox="1"/>
          <p:nvPr/>
        </p:nvSpPr>
        <p:spPr>
          <a:xfrm rot="18000000">
            <a:off x="4040450" y="5440605"/>
            <a:ext cx="230632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JULIAN ROVAGNATI/SHUTTERSTOCK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53358" y="1809180"/>
            <a:ext cx="17526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FRANCK BOSTON/SHUTTERSTOCK</a:t>
            </a:r>
          </a:p>
        </p:txBody>
      </p:sp>
    </p:spTree>
    <p:extLst>
      <p:ext uri="{BB962C8B-B14F-4D97-AF65-F5344CB8AC3E}">
        <p14:creationId xmlns:p14="http://schemas.microsoft.com/office/powerpoint/2010/main" val="2790403913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Business:</a:t>
            </a:r>
            <a:br>
              <a:rPr lang="en-US" dirty="0"/>
            </a:br>
            <a:r>
              <a:rPr lang="en-US" dirty="0"/>
              <a:t>Industry Group-Size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81534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dirty="0"/>
              <a:t>In the U.S., 99.7% of all businesses are considered small.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65116"/>
            <a:ext cx="717014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5097708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Business:</a:t>
            </a:r>
            <a:br>
              <a:rPr lang="en-US" dirty="0"/>
            </a:br>
            <a:r>
              <a:rPr lang="en-US" dirty="0"/>
              <a:t>Attractive Characteristics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4953000"/>
            <a:ext cx="1724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Low capital</a:t>
            </a:r>
          </a:p>
          <a:p>
            <a:pPr algn="ctr"/>
            <a:r>
              <a:rPr lang="en-US" sz="2400" dirty="0">
                <a:latin typeface="+mn-lt"/>
              </a:rPr>
              <a:t>investment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4953000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Some special skill requirements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4953000"/>
            <a:ext cx="2421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High growth and profit potential</a:t>
            </a:r>
          </a:p>
        </p:txBody>
      </p:sp>
      <p:pic>
        <p:nvPicPr>
          <p:cNvPr id="942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208" y="2209800"/>
            <a:ext cx="244499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293" y="2229624"/>
            <a:ext cx="2496945" cy="239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shutterstock_55032217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r="18901"/>
          <a:stretch/>
        </p:blipFill>
        <p:spPr>
          <a:xfrm>
            <a:off x="838200" y="2209799"/>
            <a:ext cx="2280139" cy="24560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-696107" y="5013959"/>
            <a:ext cx="3015438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ARKA38/SHUTTERSTOCK</a:t>
            </a:r>
          </a:p>
        </p:txBody>
      </p:sp>
    </p:spTree>
    <p:extLst>
      <p:ext uri="{BB962C8B-B14F-4D97-AF65-F5344CB8AC3E}">
        <p14:creationId xmlns:p14="http://schemas.microsoft.com/office/powerpoint/2010/main" val="2310693868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latin typeface="Helvetica Neue Bold Condensed"/>
              </a:rPr>
              <a:t>Typical Small-Business Ventures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12" descr="P:\Maria Guarascio\Books\Boone\Boone 14e\JPEGs\300dpi\c05t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1371600"/>
            <a:ext cx="7797800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563273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Business: Distribution – 33%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1447800"/>
            <a:ext cx="973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Retail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4114800"/>
            <a:ext cx="1624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Wholesale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03279" y="1466881"/>
            <a:ext cx="2159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Transportation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9721" y="4114800"/>
            <a:ext cx="2326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Communication</a:t>
            </a:r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" t="2530" r="918" b="3315"/>
          <a:stretch/>
        </p:blipFill>
        <p:spPr bwMode="auto">
          <a:xfrm>
            <a:off x="1196975" y="2032000"/>
            <a:ext cx="2663826" cy="167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"/>
          <a:stretch/>
        </p:blipFill>
        <p:spPr bwMode="auto">
          <a:xfrm>
            <a:off x="1248426" y="4560259"/>
            <a:ext cx="2637774" cy="1977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957"/>
          <a:stretch/>
        </p:blipFill>
        <p:spPr bwMode="auto">
          <a:xfrm>
            <a:off x="5175728" y="1904966"/>
            <a:ext cx="2825272" cy="1847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4"/>
          <a:stretch/>
        </p:blipFill>
        <p:spPr bwMode="auto">
          <a:xfrm>
            <a:off x="5184497" y="4560260"/>
            <a:ext cx="2816503" cy="1792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886058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Business: Service – 48%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1486809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Medical and Dental Care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1447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Watch, TV, and Shoe Repair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170317"/>
            <a:ext cx="2819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Financial Services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62600" y="4186535"/>
            <a:ext cx="2819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Restaurant Meals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05000"/>
            <a:ext cx="2947715" cy="19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"/>
          <a:stretch/>
        </p:blipFill>
        <p:spPr bwMode="auto">
          <a:xfrm>
            <a:off x="1219200" y="2076852"/>
            <a:ext cx="2971800" cy="183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655" y="4675523"/>
            <a:ext cx="2897749" cy="1816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3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"/>
          <a:stretch/>
        </p:blipFill>
        <p:spPr bwMode="auto">
          <a:xfrm>
            <a:off x="1271306" y="4698523"/>
            <a:ext cx="2919694" cy="185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651073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Small Business: Production – 19%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010400" cy="944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Construction, Mining, and Manufacturing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99" y="2438400"/>
            <a:ext cx="3991911" cy="2580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3873472" cy="2590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018870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04775"/>
            <a:ext cx="82550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Small Business: Lifespan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863047"/>
              </p:ext>
            </p:extLst>
          </p:nvPr>
        </p:nvGraphicFramePr>
        <p:xfrm>
          <a:off x="1467426" y="2181255"/>
          <a:ext cx="62484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524000"/>
            <a:ext cx="8370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n-lt"/>
              </a:rPr>
              <a:t>Percent of New Businesses That Survive over Time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790603" y="3505200"/>
            <a:ext cx="952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Percent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19600" y="5181600"/>
            <a:ext cx="756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66855" y="5715000"/>
            <a:ext cx="74199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lt"/>
              </a:rPr>
              <a:t>The primary reason for failure is mismanagement resulting from lack of business know-how.</a:t>
            </a:r>
          </a:p>
        </p:txBody>
      </p:sp>
    </p:spTree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Some Entrepreneurs and Businesses Fail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3900" y="1542872"/>
            <a:ext cx="2438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Lack of capital and cash-flow problems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53889" y="1524999"/>
            <a:ext cx="24384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Lack of management skills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2293" y="1829567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n-lt"/>
              </a:rPr>
              <a:t>Overexpansion</a:t>
            </a:r>
          </a:p>
        </p:txBody>
      </p:sp>
      <p:pic>
        <p:nvPicPr>
          <p:cNvPr id="931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1" r="1672" b="1199"/>
          <a:stretch/>
        </p:blipFill>
        <p:spPr bwMode="auto">
          <a:xfrm>
            <a:off x="3553889" y="2886075"/>
            <a:ext cx="2551636" cy="3165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" t="1144" r="1565" b="1005"/>
          <a:stretch/>
        </p:blipFill>
        <p:spPr bwMode="auto">
          <a:xfrm>
            <a:off x="742950" y="2889251"/>
            <a:ext cx="2520950" cy="319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18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t="3462" r="2032" b="820"/>
          <a:stretch/>
        </p:blipFill>
        <p:spPr bwMode="auto">
          <a:xfrm>
            <a:off x="6505575" y="2886075"/>
            <a:ext cx="2508250" cy="315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1485315"/>
      </p:ext>
    </p:extLst>
  </p:cSld>
  <p:clrMapOvr>
    <a:masterClrMapping/>
  </p:clrMapOvr>
  <p:transition spd="med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Capital for Entrepreneurs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62313"/>
            <a:ext cx="7010400" cy="5166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855728"/>
      </p:ext>
    </p:extLst>
  </p:cSld>
  <p:clrMapOvr>
    <a:masterClrMapping/>
  </p:clrMapOvr>
  <p:transition spd="med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Developing a Business Plan</a:t>
            </a:r>
          </a:p>
        </p:txBody>
      </p:sp>
      <p:sp>
        <p:nvSpPr>
          <p:cNvPr id="54274" name="Rectangle 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en-US" b="1" dirty="0">
                <a:solidFill>
                  <a:srgbClr val="000000"/>
                </a:solidFill>
              </a:rPr>
              <a:t>A business plan has three basic purposes: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To communicate to potential investors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To manage progress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To plan the various phases of business</a:t>
            </a:r>
          </a:p>
          <a:p>
            <a:pPr eaLnBrk="1" hangingPunct="1">
              <a:spcAft>
                <a:spcPts val="1200"/>
              </a:spcAft>
            </a:pPr>
            <a:r>
              <a:rPr lang="en-US" b="1" dirty="0">
                <a:solidFill>
                  <a:srgbClr val="000000"/>
                </a:solidFill>
              </a:rPr>
              <a:t>Should answer: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What is the nature and mission of new venture?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Why is it a good idea?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What are the goals?</a:t>
            </a: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spcAft>
                <a:spcPts val="500"/>
              </a:spcAft>
            </a:pPr>
            <a:r>
              <a:rPr lang="en-US" sz="2400" dirty="0"/>
              <a:t>How much will it cost?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Components of a Business Plan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00200"/>
            <a:ext cx="7924800" cy="5029200"/>
          </a:xfrm>
        </p:spPr>
        <p:txBody>
          <a:bodyPr numCol="2"/>
          <a:lstStyle/>
          <a:p>
            <a:pPr>
              <a:spcBef>
                <a:spcPts val="1272"/>
              </a:spcBef>
            </a:pPr>
            <a:r>
              <a:rPr lang="en-US" dirty="0"/>
              <a:t>Introduction</a:t>
            </a:r>
          </a:p>
          <a:p>
            <a:pPr>
              <a:spcBef>
                <a:spcPts val="1272"/>
              </a:spcBef>
            </a:pPr>
            <a:r>
              <a:rPr lang="en-US" dirty="0"/>
              <a:t>Executive Summary</a:t>
            </a:r>
          </a:p>
          <a:p>
            <a:pPr>
              <a:spcBef>
                <a:spcPts val="1272"/>
              </a:spcBef>
            </a:pPr>
            <a:r>
              <a:rPr lang="en-US" dirty="0"/>
              <a:t>Benefits to the Community</a:t>
            </a:r>
          </a:p>
          <a:p>
            <a:pPr>
              <a:spcBef>
                <a:spcPts val="1272"/>
              </a:spcBef>
            </a:pPr>
            <a:r>
              <a:rPr lang="en-US" dirty="0"/>
              <a:t>Company and Industry</a:t>
            </a:r>
          </a:p>
          <a:p>
            <a:pPr>
              <a:spcBef>
                <a:spcPts val="1272"/>
              </a:spcBef>
            </a:pPr>
            <a:r>
              <a:rPr lang="en-US" dirty="0"/>
              <a:t>Management Team</a:t>
            </a:r>
          </a:p>
          <a:p>
            <a:pPr>
              <a:spcBef>
                <a:spcPts val="1272"/>
              </a:spcBef>
            </a:pPr>
            <a:r>
              <a:rPr lang="en-US" dirty="0"/>
              <a:t>Manufacturing and Operations Plan</a:t>
            </a:r>
          </a:p>
          <a:p>
            <a:pPr>
              <a:spcBef>
                <a:spcPts val="1272"/>
              </a:spcBef>
            </a:pPr>
            <a:endParaRPr lang="en-US" dirty="0"/>
          </a:p>
          <a:p>
            <a:pPr>
              <a:spcBef>
                <a:spcPts val="1272"/>
              </a:spcBef>
            </a:pPr>
            <a:r>
              <a:rPr lang="en-US" dirty="0"/>
              <a:t>Labor Force</a:t>
            </a:r>
          </a:p>
          <a:p>
            <a:pPr>
              <a:spcBef>
                <a:spcPts val="1272"/>
              </a:spcBef>
            </a:pPr>
            <a:r>
              <a:rPr lang="en-US" dirty="0"/>
              <a:t>Marketing Plan</a:t>
            </a:r>
          </a:p>
          <a:p>
            <a:pPr>
              <a:spcBef>
                <a:spcPts val="1272"/>
              </a:spcBef>
            </a:pPr>
            <a:r>
              <a:rPr lang="en-US" dirty="0"/>
              <a:t>Financial Plan</a:t>
            </a:r>
          </a:p>
          <a:p>
            <a:pPr>
              <a:spcBef>
                <a:spcPts val="1272"/>
              </a:spcBef>
            </a:pPr>
            <a:r>
              <a:rPr lang="en-US" dirty="0"/>
              <a:t>Exit Strategy</a:t>
            </a:r>
          </a:p>
          <a:p>
            <a:pPr>
              <a:spcBef>
                <a:spcPts val="1272"/>
              </a:spcBef>
            </a:pPr>
            <a:r>
              <a:rPr lang="en-US" dirty="0"/>
              <a:t>Critical Risks and Assumptions</a:t>
            </a:r>
          </a:p>
          <a:p>
            <a:pPr>
              <a:spcBef>
                <a:spcPts val="1272"/>
              </a:spcBef>
            </a:pPr>
            <a:r>
              <a:rPr lang="en-US" dirty="0"/>
              <a:t>Appendix</a:t>
            </a:r>
          </a:p>
        </p:txBody>
      </p:sp>
    </p:spTree>
  </p:cSld>
  <p:clrMapOvr>
    <a:masterClrMapping/>
  </p:clrMapOvr>
  <p:transition spd="med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rldMA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438400"/>
            <a:ext cx="8229600" cy="40612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Entrepreneurial Spirit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371600" y="1371600"/>
            <a:ext cx="68782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n-lt"/>
              </a:rPr>
              <a:t>Percent of people who would rather work for themselves than for someone else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752600" y="3048000"/>
            <a:ext cx="731854" cy="609600"/>
            <a:chOff x="572476" y="2133600"/>
            <a:chExt cx="731854" cy="609600"/>
          </a:xfrm>
        </p:grpSpPr>
        <p:sp>
          <p:nvSpPr>
            <p:cNvPr id="9" name="Oval 8"/>
            <p:cNvSpPr/>
            <p:nvPr/>
          </p:nvSpPr>
          <p:spPr>
            <a:xfrm>
              <a:off x="609600" y="2133600"/>
              <a:ext cx="609600" cy="609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72476" y="2174557"/>
              <a:ext cx="73185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  <a:latin typeface="Arial Narrow"/>
                  <a:cs typeface="Arial Narrow"/>
                </a:rPr>
                <a:t>58%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81200" y="3733800"/>
            <a:ext cx="731854" cy="609600"/>
            <a:chOff x="572476" y="2133600"/>
            <a:chExt cx="731854" cy="609600"/>
          </a:xfrm>
        </p:grpSpPr>
        <p:sp>
          <p:nvSpPr>
            <p:cNvPr id="16" name="Oval 15"/>
            <p:cNvSpPr/>
            <p:nvPr/>
          </p:nvSpPr>
          <p:spPr>
            <a:xfrm>
              <a:off x="609600" y="2133600"/>
              <a:ext cx="609600" cy="609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2476" y="2174557"/>
              <a:ext cx="73185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  <a:latin typeface="Arial Narrow"/>
                  <a:cs typeface="Arial Narrow"/>
                </a:rPr>
                <a:t>70%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648200" y="3429000"/>
            <a:ext cx="731854" cy="609600"/>
            <a:chOff x="572476" y="2133600"/>
            <a:chExt cx="731854" cy="609600"/>
          </a:xfrm>
        </p:grpSpPr>
        <p:sp>
          <p:nvSpPr>
            <p:cNvPr id="19" name="Oval 18"/>
            <p:cNvSpPr/>
            <p:nvPr/>
          </p:nvSpPr>
          <p:spPr>
            <a:xfrm>
              <a:off x="609600" y="2133600"/>
              <a:ext cx="609600" cy="6096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2476" y="2174557"/>
              <a:ext cx="73185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b="1" dirty="0">
                  <a:solidFill>
                    <a:schemeClr val="bg1"/>
                  </a:solidFill>
                  <a:latin typeface="Arial Narrow"/>
                  <a:cs typeface="Arial Narrow"/>
                </a:rPr>
                <a:t>46%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-29529" y="4525329"/>
            <a:ext cx="14937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ILDOGESTO/SHUTTERSTOCK</a:t>
            </a:r>
          </a:p>
        </p:txBody>
      </p:sp>
    </p:spTree>
    <p:extLst>
      <p:ext uri="{BB962C8B-B14F-4D97-AF65-F5344CB8AC3E}">
        <p14:creationId xmlns:p14="http://schemas.microsoft.com/office/powerpoint/2010/main" val="3619617847"/>
      </p:ext>
    </p:extLst>
  </p:cSld>
  <p:clrMapOvr>
    <a:masterClrMapping/>
  </p:clrMapOvr>
  <p:transition spd="med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People in Small Businesses: </a:t>
            </a:r>
            <a:br>
              <a:rPr lang="en-US"/>
            </a:br>
            <a:r>
              <a:rPr lang="en-US"/>
              <a:t>The Entrepreneurs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8799"/>
            <a:ext cx="4038600" cy="3581401"/>
          </a:xfrm>
        </p:spPr>
        <p:txBody>
          <a:bodyPr/>
          <a:lstStyle/>
          <a:p>
            <a:pPr marL="0" indent="0">
              <a:lnSpc>
                <a:spcPts val="3360"/>
              </a:lnSpc>
              <a:buNone/>
            </a:pPr>
            <a:r>
              <a:rPr lang="en-US" b="1" dirty="0"/>
              <a:t>Entrepreneurial spirit</a:t>
            </a:r>
            <a:r>
              <a:rPr lang="en-US" dirty="0"/>
              <a:t> is the desire to create new business. What are some reasons people want to start their own businesses?</a:t>
            </a:r>
          </a:p>
          <a:p>
            <a:pPr marL="0" indent="0">
              <a:lnSpc>
                <a:spcPts val="3360"/>
              </a:lnSpc>
              <a:buNone/>
            </a:pPr>
            <a:endParaRPr lang="en-US" dirty="0"/>
          </a:p>
        </p:txBody>
      </p:sp>
      <p:pic>
        <p:nvPicPr>
          <p:cNvPr id="911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" t="1666" r="2069" b="84"/>
          <a:stretch/>
        </p:blipFill>
        <p:spPr bwMode="auto">
          <a:xfrm>
            <a:off x="5114678" y="1832551"/>
            <a:ext cx="4029322" cy="2620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Entrepreneurs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5181600"/>
          </a:xfrm>
        </p:spPr>
        <p:txBody>
          <a:bodyPr/>
          <a:lstStyle/>
          <a:p>
            <a:r>
              <a:rPr lang="en-US" dirty="0"/>
              <a:t>Independence</a:t>
            </a:r>
          </a:p>
          <a:p>
            <a:r>
              <a:rPr lang="en-US" dirty="0"/>
              <a:t>A desire to determine one’s own destiny</a:t>
            </a:r>
          </a:p>
          <a:p>
            <a:r>
              <a:rPr lang="en-US" dirty="0"/>
              <a:t>A willingness to find and accept challenges</a:t>
            </a:r>
          </a:p>
          <a:p>
            <a:r>
              <a:rPr lang="en-US" dirty="0"/>
              <a:t>Family Background</a:t>
            </a:r>
          </a:p>
          <a:p>
            <a:r>
              <a:rPr lang="en-US" dirty="0"/>
              <a:t>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Also:</a:t>
            </a:r>
          </a:p>
          <a:p>
            <a:r>
              <a:rPr lang="en-US" dirty="0"/>
              <a:t>Self Confidence</a:t>
            </a:r>
          </a:p>
          <a:p>
            <a:r>
              <a:rPr lang="en-US" dirty="0"/>
              <a:t>Optimism</a:t>
            </a:r>
          </a:p>
          <a:p>
            <a:r>
              <a:rPr lang="en-US" dirty="0"/>
              <a:t>Tolerance for failure</a:t>
            </a:r>
          </a:p>
          <a:p>
            <a:r>
              <a:rPr lang="en-US" dirty="0"/>
              <a:t>Tolerance for ambiguity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979012"/>
      </p:ext>
    </p:extLst>
  </p:cSld>
  <p:clrMapOvr>
    <a:masterClrMapping/>
  </p:clrMapOvr>
  <p:transition spd="med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Old Is the Average Entrepreneur?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82" y="1612739"/>
            <a:ext cx="7948130" cy="4102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5715000"/>
            <a:ext cx="723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Data developed and provided by the National Federation Independent Business Foundation and sponsored by the American Express Travel Related Services Company, Inc.</a:t>
            </a:r>
          </a:p>
        </p:txBody>
      </p:sp>
    </p:spTree>
    <p:extLst>
      <p:ext uri="{BB962C8B-B14F-4D97-AF65-F5344CB8AC3E}">
        <p14:creationId xmlns:p14="http://schemas.microsoft.com/office/powerpoint/2010/main" val="1402011522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Women as Small-Business Owners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042" y="1600200"/>
            <a:ext cx="4317358" cy="47545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Own 7.8 million businesses</a:t>
            </a:r>
          </a:p>
          <a:p>
            <a:pPr>
              <a:spcBef>
                <a:spcPts val="1200"/>
              </a:spcBef>
            </a:pPr>
            <a:r>
              <a:rPr lang="en-US" dirty="0"/>
              <a:t>Provide 7.6 million jobs</a:t>
            </a:r>
          </a:p>
          <a:p>
            <a:pPr>
              <a:spcBef>
                <a:spcPts val="1200"/>
              </a:spcBef>
            </a:pPr>
            <a:r>
              <a:rPr lang="en-US" dirty="0"/>
              <a:t>Generate $1.2 trillion </a:t>
            </a:r>
            <a:br>
              <a:rPr lang="en-US" dirty="0"/>
            </a:br>
            <a:r>
              <a:rPr lang="en-US" dirty="0"/>
              <a:t>in sales</a:t>
            </a:r>
          </a:p>
          <a:p>
            <a:pPr>
              <a:spcBef>
                <a:spcPts val="1200"/>
              </a:spcBef>
            </a:pPr>
            <a:r>
              <a:rPr lang="en-US" dirty="0"/>
              <a:t>More than 40% have been in business 12 years or more</a:t>
            </a:r>
          </a:p>
          <a:p>
            <a:pPr>
              <a:spcBef>
                <a:spcPts val="1200"/>
              </a:spcBef>
            </a:pPr>
            <a:r>
              <a:rPr lang="en-US" dirty="0"/>
              <a:t>Own 66% of home-based businesses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75" y="1905000"/>
            <a:ext cx="4162425" cy="270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989975"/>
      </p:ext>
    </p:extLst>
  </p:cSld>
  <p:clrMapOvr>
    <a:masterClrMapping/>
  </p:clrMapOvr>
  <p:transition spd="med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Teenage Entrepreneurs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1"/>
            <a:ext cx="3124200" cy="3733799"/>
          </a:xfrm>
        </p:spPr>
        <p:txBody>
          <a:bodyPr/>
          <a:lstStyle/>
          <a:p>
            <a:pPr marL="0" indent="0" algn="ctr">
              <a:spcBef>
                <a:spcPts val="1200"/>
              </a:spcBef>
              <a:buNone/>
            </a:pPr>
            <a:r>
              <a:rPr lang="en-US" i="1" dirty="0">
                <a:latin typeface="Bookman Old Style"/>
                <a:cs typeface="Bookman Old Style"/>
              </a:rPr>
              <a:t>What challenges do teenage entrepreneurs face?</a:t>
            </a:r>
          </a:p>
          <a:p>
            <a:pPr marL="0" indent="0" algn="ctr">
              <a:spcBef>
                <a:spcPts val="1200"/>
              </a:spcBef>
              <a:buNone/>
            </a:pPr>
            <a:endParaRPr lang="en-US" i="1" dirty="0">
              <a:latin typeface="Bookman Old Style"/>
              <a:cs typeface="Bookman Old Style"/>
            </a:endParaRPr>
          </a:p>
          <a:p>
            <a:pPr marL="0" indent="0" algn="ctr">
              <a:spcBef>
                <a:spcPts val="1200"/>
              </a:spcBef>
              <a:buNone/>
            </a:pPr>
            <a:r>
              <a:rPr lang="en-US" i="1" dirty="0">
                <a:latin typeface="Bookman Old Style"/>
                <a:cs typeface="Bookman Old Style"/>
              </a:rPr>
              <a:t>Do they </a:t>
            </a:r>
            <a:br>
              <a:rPr lang="en-US" i="1" dirty="0">
                <a:latin typeface="Bookman Old Style"/>
                <a:cs typeface="Bookman Old Style"/>
              </a:rPr>
            </a:br>
            <a:r>
              <a:rPr lang="en-US" i="1" dirty="0">
                <a:latin typeface="Bookman Old Style"/>
                <a:cs typeface="Bookman Old Style"/>
              </a:rPr>
              <a:t>have any advantages?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9808" y="1752600"/>
            <a:ext cx="4904192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91000" y="5029200"/>
            <a:ext cx="457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+mn-lt"/>
              </a:rPr>
              <a:t>Mary </a:t>
            </a:r>
            <a:r>
              <a:rPr lang="en-US" sz="1400" i="1" dirty="0" err="1">
                <a:latin typeface="+mn-lt"/>
              </a:rPr>
              <a:t>Rodas</a:t>
            </a:r>
            <a:r>
              <a:rPr lang="en-US" sz="1400" i="1" dirty="0">
                <a:latin typeface="+mn-lt"/>
              </a:rPr>
              <a:t>, </a:t>
            </a:r>
            <a:r>
              <a:rPr lang="en-US" sz="1400" i="1" dirty="0" err="1">
                <a:latin typeface="+mn-lt"/>
              </a:rPr>
              <a:t>Catco</a:t>
            </a:r>
            <a:r>
              <a:rPr lang="en-US" sz="1400" i="1" dirty="0">
                <a:latin typeface="+mn-lt"/>
              </a:rPr>
              <a:t>, Inc., VP of Marketing at age 14</a:t>
            </a:r>
          </a:p>
        </p:txBody>
      </p:sp>
    </p:spTree>
    <p:extLst>
      <p:ext uri="{BB962C8B-B14F-4D97-AF65-F5344CB8AC3E}">
        <p14:creationId xmlns:p14="http://schemas.microsoft.com/office/powerpoint/2010/main" val="2379676230"/>
      </p:ext>
    </p:extLst>
  </p:cSld>
  <p:clrMapOvr>
    <a:masterClrMapping/>
  </p:clrMapOvr>
  <p:transition spd="med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and Disadvantages of </a:t>
            </a:r>
            <a:br>
              <a:rPr lang="en-US" dirty="0"/>
            </a:br>
            <a:r>
              <a:rPr lang="en-US" dirty="0"/>
              <a:t>Small Business Ownership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22437"/>
            <a:ext cx="3657600" cy="4525963"/>
          </a:xfrm>
          <a:ln w="19050" cmpd="sng">
            <a:solidFill>
              <a:srgbClr val="669900"/>
            </a:solidFill>
          </a:ln>
        </p:spPr>
        <p:txBody>
          <a:bodyPr/>
          <a:lstStyle/>
          <a:p>
            <a:pPr marL="0" indent="0" algn="ctr">
              <a:spcAft>
                <a:spcPts val="600"/>
              </a:spcAft>
              <a:buClr>
                <a:srgbClr val="669900"/>
              </a:buClr>
              <a:buNone/>
            </a:pPr>
            <a:r>
              <a:rPr lang="en-US" sz="2400" b="1" dirty="0"/>
              <a:t>Advantages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Personal relationships with customers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Ability to adapt to change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Simplified record keeping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Independence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Profit retention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Ease of start-up</a:t>
            </a:r>
          </a:p>
          <a:p>
            <a:pPr>
              <a:buClr>
                <a:srgbClr val="669900"/>
              </a:buClr>
              <a:buFont typeface="Arial"/>
              <a:buChar char="•"/>
            </a:pPr>
            <a:r>
              <a:rPr lang="en-US" sz="2400" dirty="0"/>
              <a:t>Ability to keep secrets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953000" y="1722437"/>
            <a:ext cx="3657600" cy="4525963"/>
          </a:xfrm>
          <a:prstGeom prst="rect">
            <a:avLst/>
          </a:prstGeom>
          <a:noFill/>
          <a:ln w="19050" cmpd="sng">
            <a:solidFill>
              <a:srgbClr val="C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Aft>
                <a:spcPts val="600"/>
              </a:spcAft>
              <a:buClr>
                <a:srgbClr val="C00000"/>
              </a:buClr>
              <a:buNone/>
            </a:pPr>
            <a:r>
              <a:rPr lang="en-US" sz="2400" b="1" dirty="0">
                <a:solidFill>
                  <a:srgbClr val="000000"/>
                </a:solidFill>
              </a:rPr>
              <a:t>Disadvantages</a:t>
            </a:r>
          </a:p>
          <a:p>
            <a:pPr>
              <a:buClr>
                <a:srgbClr val="C00000"/>
              </a:buClr>
              <a:buFont typeface="Arial"/>
              <a:buChar char="•"/>
            </a:pPr>
            <a:r>
              <a:rPr lang="en-US" sz="2400" dirty="0"/>
              <a:t>High risk of failure</a:t>
            </a:r>
          </a:p>
          <a:p>
            <a:pPr>
              <a:buClr>
                <a:srgbClr val="C00000"/>
              </a:buClr>
              <a:buFont typeface="Arial"/>
              <a:buChar char="•"/>
            </a:pPr>
            <a:r>
              <a:rPr lang="en-US" sz="2400" dirty="0"/>
              <a:t>Limited potential</a:t>
            </a:r>
          </a:p>
          <a:p>
            <a:pPr>
              <a:buClr>
                <a:srgbClr val="C00000"/>
              </a:buClr>
              <a:buFont typeface="Arial"/>
              <a:buChar char="•"/>
            </a:pPr>
            <a:r>
              <a:rPr lang="en-US" sz="2400" dirty="0"/>
              <a:t>Limited ability to raise capital</a:t>
            </a:r>
          </a:p>
        </p:txBody>
      </p:sp>
    </p:spTree>
    <p:extLst>
      <p:ext uri="{BB962C8B-B14F-4D97-AF65-F5344CB8AC3E}">
        <p14:creationId xmlns:p14="http://schemas.microsoft.com/office/powerpoint/2010/main" val="1810116294"/>
      </p:ext>
    </p:extLst>
  </p:cSld>
  <p:clrMapOvr>
    <a:masterClrMapping/>
  </p:clrMapOvr>
  <p:transition spd="med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Using the Internet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676400"/>
            <a:ext cx="8001000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/>
              <a:t>Several websites provide helpful information about writing a business plan.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8" name="Pentagon 7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entagon 8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7522" name="Picture 2" descr="http://www.neeccosbdc.org/wp-content/uploads/2009/11/sba-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67464"/>
            <a:ext cx="1219200" cy="537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24" name="Picture 4" descr="http://www.biztobiznetworking.com/sco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86200"/>
            <a:ext cx="1580034" cy="61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526" name="Picture 6" descr="http://www.bni.com/Portals/0/Erin/EntrepreneurLogo2011Blue-Gra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876800"/>
            <a:ext cx="1295400" cy="35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14600" y="2895600"/>
            <a:ext cx="6477000" cy="2830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ts val="3600"/>
              </a:lnSpc>
              <a:spcBef>
                <a:spcPts val="3576"/>
              </a:spcBef>
              <a:buFont typeface="Wingdings" pitchFamily="2" charset="2"/>
              <a:buNone/>
            </a:pPr>
            <a:r>
              <a:rPr lang="en-US" dirty="0">
                <a:latin typeface="+mn-lt"/>
                <a:hlinkClick r:id="rId6"/>
              </a:rPr>
              <a:t>http://www.sba.gov/</a:t>
            </a:r>
            <a:endParaRPr lang="en-US" dirty="0">
              <a:latin typeface="+mn-lt"/>
            </a:endParaRPr>
          </a:p>
          <a:p>
            <a:pPr eaLnBrk="1" hangingPunct="1">
              <a:lnSpc>
                <a:spcPts val="3600"/>
              </a:lnSpc>
              <a:spcBef>
                <a:spcPts val="3576"/>
              </a:spcBef>
              <a:buFont typeface="Wingdings" pitchFamily="2" charset="2"/>
              <a:buNone/>
            </a:pPr>
            <a:r>
              <a:rPr lang="en-US" dirty="0">
                <a:latin typeface="+mn-lt"/>
                <a:hlinkClick r:id="rId7"/>
              </a:rPr>
              <a:t>http://www.score.org</a:t>
            </a:r>
            <a:endParaRPr lang="en-US" dirty="0">
              <a:latin typeface="+mn-lt"/>
            </a:endParaRPr>
          </a:p>
          <a:p>
            <a:pPr>
              <a:lnSpc>
                <a:spcPts val="3600"/>
              </a:lnSpc>
              <a:spcBef>
                <a:spcPts val="3576"/>
              </a:spcBef>
              <a:buNone/>
            </a:pPr>
            <a:r>
              <a:rPr lang="en-US" dirty="0">
                <a:latin typeface="+mn-lt"/>
                <a:hlinkClick r:id="rId8"/>
              </a:rPr>
              <a:t>http://www.entrepreneur.com/businessplan/index.html</a:t>
            </a:r>
            <a:endParaRPr lang="en-US" dirty="0">
              <a:latin typeface="+mn-lt"/>
            </a:endParaRPr>
          </a:p>
          <a:p>
            <a:pPr>
              <a:lnSpc>
                <a:spcPts val="3600"/>
              </a:lnSpc>
            </a:pPr>
            <a:endParaRPr lang="en-US" dirty="0">
              <a:latin typeface="+mn-lt"/>
            </a:endParaRPr>
          </a:p>
        </p:txBody>
      </p:sp>
    </p:spTree>
  </p:cSld>
  <p:clrMapOvr>
    <a:masterClrMapping/>
  </p:clrMapOvr>
  <p:transition spd="med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Small Business Administration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8001000" cy="4525963"/>
          </a:xfrm>
        </p:spPr>
        <p:txBody>
          <a:bodyPr/>
          <a:lstStyle/>
          <a:p>
            <a:pPr marL="0" indent="0" eaLnBrk="1" hangingPunct="1">
              <a:spcAft>
                <a:spcPts val="1200"/>
              </a:spcAft>
              <a:buNone/>
            </a:pPr>
            <a:r>
              <a:rPr lang="en-US" dirty="0">
                <a:solidFill>
                  <a:srgbClr val="000000"/>
                </a:solidFill>
              </a:rPr>
              <a:t>A governmental agency that assists, counsels, and protects the interests of small business 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in the U.S.</a:t>
            </a:r>
          </a:p>
          <a:p>
            <a:pPr eaLnBrk="1" hangingPunct="1"/>
            <a:r>
              <a:rPr lang="en-US" b="1" dirty="0">
                <a:solidFill>
                  <a:srgbClr val="000000"/>
                </a:solidFill>
              </a:rPr>
              <a:t>SBA management assistance</a:t>
            </a:r>
          </a:p>
          <a:p>
            <a:pPr lvl="1" eaLnBrk="1" hangingPunct="1"/>
            <a:r>
              <a:rPr lang="en-US" sz="2400" dirty="0"/>
              <a:t>Management courses and workshops</a:t>
            </a:r>
          </a:p>
          <a:p>
            <a:pPr lvl="1" eaLnBrk="1" hangingPunct="1"/>
            <a:r>
              <a:rPr lang="en-US" sz="2400" dirty="0"/>
              <a:t>Service Corps of Retired Executives (SCORE)</a:t>
            </a:r>
          </a:p>
          <a:p>
            <a:r>
              <a:rPr lang="en-US" sz="2400" dirty="0"/>
              <a:t>Help for minority-owned small businesses</a:t>
            </a:r>
          </a:p>
          <a:p>
            <a:pPr lvl="1" eaLnBrk="1" hangingPunct="1"/>
            <a:r>
              <a:rPr lang="en-US" sz="2400" dirty="0"/>
              <a:t>Small-business institutes (SBIs)</a:t>
            </a:r>
          </a:p>
          <a:p>
            <a:pPr lvl="1" eaLnBrk="1" hangingPunct="1"/>
            <a:r>
              <a:rPr lang="en-US" sz="2400" dirty="0"/>
              <a:t>Small-business development centers (SBDCs)</a:t>
            </a:r>
          </a:p>
          <a:p>
            <a:pPr lvl="1" eaLnBrk="1" hangingPunct="1"/>
            <a:r>
              <a:rPr lang="en-US" sz="2400" dirty="0"/>
              <a:t>SBA publications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Small Business Administration:</a:t>
            </a:r>
            <a:br>
              <a:rPr lang="en-US" dirty="0"/>
            </a:br>
            <a:r>
              <a:rPr lang="en-US" dirty="0"/>
              <a:t>Financial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5257800" cy="4525963"/>
          </a:xfrm>
        </p:spPr>
        <p:txBody>
          <a:bodyPr/>
          <a:lstStyle/>
          <a:p>
            <a:r>
              <a:rPr lang="en-US" dirty="0"/>
              <a:t>The SBA partially guarantees regular business loans.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SBA will repay 90% of loan if the borrower cannot replay it.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Loans may be as large as $2 million.</a:t>
            </a:r>
          </a:p>
          <a:p>
            <a:pPr lvl="1">
              <a:spcBef>
                <a:spcPts val="1272"/>
              </a:spcBef>
            </a:pPr>
            <a:r>
              <a:rPr lang="en-US" dirty="0"/>
              <a:t>Average loans are $300,000 over eight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6" descr="shutterstock_55032217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r="18901"/>
          <a:stretch/>
        </p:blipFill>
        <p:spPr>
          <a:xfrm>
            <a:off x="6318021" y="1600200"/>
            <a:ext cx="2829709" cy="304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62800" y="4648200"/>
            <a:ext cx="19509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ARKA38/SHUTTERSTOCK</a:t>
            </a:r>
          </a:p>
        </p:txBody>
      </p:sp>
    </p:spTree>
    <p:extLst>
      <p:ext uri="{BB962C8B-B14F-4D97-AF65-F5344CB8AC3E}">
        <p14:creationId xmlns:p14="http://schemas.microsoft.com/office/powerpoint/2010/main" val="4180911839"/>
      </p:ext>
    </p:extLst>
  </p:cSld>
  <p:clrMapOvr>
    <a:masterClrMapping/>
  </p:clrMapOvr>
  <p:transition spd="med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" t="10529" r="8142" b="2433"/>
          <a:stretch/>
        </p:blipFill>
        <p:spPr bwMode="auto">
          <a:xfrm>
            <a:off x="5783772" y="1676400"/>
            <a:ext cx="3360228" cy="2254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4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Small Business Administration:</a:t>
            </a:r>
            <a:br>
              <a:rPr lang="en-US" dirty="0"/>
            </a:br>
            <a:r>
              <a:rPr lang="en-US" dirty="0"/>
              <a:t>Financial Assistance </a:t>
            </a:r>
            <a:r>
              <a:rPr lang="en-US" sz="2000" b="0" dirty="0"/>
              <a:t>(cont'd)</a:t>
            </a:r>
          </a:p>
        </p:txBody>
      </p:sp>
      <p:sp>
        <p:nvSpPr>
          <p:cNvPr id="62466" name="Rectangle 6"/>
          <p:cNvSpPr>
            <a:spLocks noGrp="1" noChangeArrowheads="1"/>
          </p:cNvSpPr>
          <p:nvPr>
            <p:ph idx="1"/>
          </p:nvPr>
        </p:nvSpPr>
        <p:spPr>
          <a:xfrm>
            <a:off x="609600" y="1524000"/>
            <a:ext cx="8001000" cy="4800600"/>
          </a:xfrm>
        </p:spPr>
        <p:txBody>
          <a:bodyPr/>
          <a:lstStyle/>
          <a:p>
            <a:r>
              <a:rPr lang="en-US" dirty="0"/>
              <a:t>The SBA licenses, regulates,</a:t>
            </a:r>
            <a:br>
              <a:rPr lang="en-US" dirty="0"/>
            </a:br>
            <a:r>
              <a:rPr lang="en-US" dirty="0"/>
              <a:t>and provides financial </a:t>
            </a:r>
            <a:br>
              <a:rPr lang="en-US" dirty="0"/>
            </a:br>
            <a:r>
              <a:rPr lang="en-US" dirty="0"/>
              <a:t>assistance to small-business </a:t>
            </a:r>
            <a:br>
              <a:rPr lang="en-US" dirty="0"/>
            </a:br>
            <a:r>
              <a:rPr lang="en-US" dirty="0"/>
              <a:t>investment companies </a:t>
            </a:r>
            <a:br>
              <a:rPr lang="en-US" dirty="0"/>
            </a:br>
            <a:r>
              <a:rPr lang="en-US" dirty="0"/>
              <a:t>(SBICs).</a:t>
            </a:r>
          </a:p>
          <a:p>
            <a:pPr lvl="1"/>
            <a:r>
              <a:rPr lang="en-US" b="1" dirty="0"/>
              <a:t>SBICs</a:t>
            </a:r>
            <a:r>
              <a:rPr lang="en-US" dirty="0"/>
              <a:t>: privately owned </a:t>
            </a:r>
            <a:br>
              <a:rPr lang="en-US" dirty="0"/>
            </a:br>
            <a:r>
              <a:rPr lang="en-US" dirty="0"/>
              <a:t>firms that provide venture </a:t>
            </a:r>
            <a:br>
              <a:rPr lang="en-US" dirty="0"/>
            </a:br>
            <a:r>
              <a:rPr lang="en-US" dirty="0"/>
              <a:t>capital to small enterprises that meet </a:t>
            </a:r>
            <a:br>
              <a:rPr lang="en-US" dirty="0"/>
            </a:br>
            <a:r>
              <a:rPr lang="en-US" dirty="0"/>
              <a:t>their investment standards</a:t>
            </a:r>
          </a:p>
          <a:p>
            <a:pPr lvl="1"/>
            <a:r>
              <a:rPr lang="en-US" b="1" dirty="0"/>
              <a:t>Venture capital</a:t>
            </a:r>
            <a:r>
              <a:rPr lang="en-US" dirty="0"/>
              <a:t>: money invested in small firms that have the potential to become very successful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99" r="97560"/>
          <a:stretch/>
        </p:blipFill>
        <p:spPr bwMode="auto">
          <a:xfrm rot="5400000">
            <a:off x="8481174" y="3418008"/>
            <a:ext cx="95246" cy="1184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Using the Internet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ts val="3360"/>
              </a:lnSpc>
              <a:buNone/>
            </a:pPr>
            <a:r>
              <a:rPr lang="en-US" dirty="0"/>
              <a:t>The Small Business Administration offers a wide variety of management and financial assistance to small businesses. It also offers a wealth of statistics about small business. For research and statistics related to small business, visit its website.</a:t>
            </a:r>
          </a:p>
          <a:p>
            <a:pPr marL="0" indent="0" eaLnBrk="1" hangingPunct="1">
              <a:buNone/>
            </a:pPr>
            <a:endParaRPr lang="en-US" dirty="0"/>
          </a:p>
          <a:p>
            <a:pPr algn="ctr">
              <a:buNone/>
            </a:pPr>
            <a:r>
              <a:rPr lang="en-US" dirty="0">
                <a:hlinkClick r:id="rId3"/>
              </a:rPr>
              <a:t>http://www.sba.gov/advocacy/847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30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8" name="Pentagon 7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entagon 8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Specialized Assistance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924800" cy="4953000"/>
          </a:xfrm>
        </p:spPr>
        <p:txBody>
          <a:bodyPr/>
          <a:lstStyle/>
          <a:p>
            <a:pPr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2400" dirty="0">
                <a:latin typeface="Frutiger 47LightCn"/>
              </a:rPr>
              <a:t>Set-Aside Programs</a:t>
            </a:r>
          </a:p>
          <a:p>
            <a:pPr lvl="1"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2400" dirty="0">
                <a:latin typeface="Frutiger 47LightCn"/>
              </a:rPr>
              <a:t>Government Contracts (23% of prime contract dollars)</a:t>
            </a:r>
          </a:p>
          <a:p>
            <a:pPr lvl="2"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2000" dirty="0">
                <a:latin typeface="Frutiger 47LightCn"/>
              </a:rPr>
              <a:t>5% for women and minorities</a:t>
            </a:r>
          </a:p>
          <a:p>
            <a:pPr lvl="1"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2400" dirty="0">
                <a:latin typeface="Frutiger 47LightCn"/>
              </a:rPr>
              <a:t>Assistance in Financing Government Procurement</a:t>
            </a:r>
          </a:p>
          <a:p>
            <a:pPr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2400" dirty="0">
                <a:latin typeface="Frutiger 47LightCn"/>
              </a:rPr>
              <a:t>Business Incubators</a:t>
            </a:r>
          </a:p>
          <a:p>
            <a:pPr lvl="1"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2400" dirty="0">
                <a:latin typeface="Frutiger 47LightCn"/>
              </a:rPr>
              <a:t>Local community initiatives to share resources for small start-ups</a:t>
            </a:r>
          </a:p>
          <a:p>
            <a:pPr lvl="2"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1800" dirty="0">
                <a:latin typeface="Frutiger 47LightCn"/>
                <a:hlinkClick r:id="rId2"/>
              </a:rPr>
              <a:t>SCORE: Counselors to America’s Small Business</a:t>
            </a:r>
            <a:endParaRPr lang="en-US" sz="1800" dirty="0">
              <a:latin typeface="Frutiger 47LightCn"/>
              <a:hlinkClick r:id="rId3"/>
            </a:endParaRPr>
          </a:p>
          <a:p>
            <a:pPr lvl="2">
              <a:buClr>
                <a:srgbClr val="136DB6"/>
              </a:buClr>
              <a:buSzPct val="65000"/>
              <a:buFont typeface="Zapf Dingbats"/>
              <a:buChar char=""/>
              <a:defRPr/>
            </a:pPr>
            <a:r>
              <a:rPr lang="en-US" sz="1800" dirty="0">
                <a:latin typeface="Frutiger 47LightCn"/>
                <a:hlinkClick r:id="rId3"/>
              </a:rPr>
              <a:t>Small Business Development Centers</a:t>
            </a:r>
            <a:r>
              <a:rPr lang="en-US" sz="1800" dirty="0">
                <a:latin typeface="Frutiger 47LightCn"/>
              </a:rPr>
              <a:t> (SBDC)</a:t>
            </a:r>
          </a:p>
          <a:p>
            <a:pPr marL="0" indent="0">
              <a:buClr>
                <a:srgbClr val="136DB6"/>
              </a:buClr>
              <a:buSzPct val="65000"/>
              <a:buNone/>
              <a:defRPr/>
            </a:pPr>
            <a:endParaRPr lang="en-US" sz="2000" dirty="0">
              <a:latin typeface="Frutiger 47LightCn"/>
            </a:endParaRPr>
          </a:p>
          <a:p>
            <a:pPr marL="0" indent="0">
              <a:buClr>
                <a:srgbClr val="136DB6"/>
              </a:buClr>
              <a:buSzPct val="65000"/>
              <a:buNone/>
              <a:defRPr/>
            </a:pPr>
            <a:r>
              <a:rPr lang="en-US" sz="2000" dirty="0">
                <a:latin typeface="Frutiger 47LightCn"/>
              </a:rPr>
              <a:t>OU Incubators: Rochester Hills (Clean Energy, Medical Devices, Information Technology) &amp; Macomb (Defense, Homeland Security, Advanced Manufacturing)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54881"/>
      </p:ext>
    </p:extLst>
  </p:cSld>
  <p:clrMapOvr>
    <a:masterClrMapping/>
  </p:clrMapOvr>
  <p:transition spd="med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Perspectives in Small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4724400" cy="46482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National and international economies are growing more interdependent.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Trade barriers are diminishing.</a:t>
            </a:r>
          </a:p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Number of businesses exporting goods and services has tripled since 1990—2/3 of which have fewer than 20 employees.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8" name="Picture 7" descr="shutterstock_4891213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1752600"/>
            <a:ext cx="3733800" cy="24941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70363" y="4246779"/>
            <a:ext cx="20574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FIKMIK/SHUTTERSTOCK</a:t>
            </a:r>
          </a:p>
        </p:txBody>
      </p:sp>
    </p:spTree>
    <p:extLst>
      <p:ext uri="{BB962C8B-B14F-4D97-AF65-F5344CB8AC3E}">
        <p14:creationId xmlns:p14="http://schemas.microsoft.com/office/powerpoint/2010/main" val="3881374398"/>
      </p:ext>
    </p:extLst>
  </p:cSld>
  <p:clrMapOvr>
    <a:masterClrMapping/>
  </p:clrMapOvr>
  <p:transition spd="med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Global Perspectives in Small Business:</a:t>
            </a:r>
            <a:br>
              <a:rPr lang="en-US" dirty="0"/>
            </a:br>
            <a:r>
              <a:rPr lang="en-US" dirty="0"/>
              <a:t>Government Assistance</a:t>
            </a:r>
          </a:p>
        </p:txBody>
      </p:sp>
      <p:sp>
        <p:nvSpPr>
          <p:cNvPr id="91138" name="Rectangle 11"/>
          <p:cNvSpPr>
            <a:spLocks noGrp="1" noChangeArrowheads="1"/>
          </p:cNvSpPr>
          <p:nvPr>
            <p:ph idx="1"/>
          </p:nvPr>
        </p:nvSpPr>
        <p:spPr>
          <a:xfrm>
            <a:off x="914400" y="1524000"/>
            <a:ext cx="7848600" cy="4525963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US" sz="2400" dirty="0"/>
              <a:t>The SBA helps U.S. small business owners enter world markets.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Matches executives with potential overseas customers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Helps exporters secure financing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Brings small U.S. firms into direct communication with overseas buyers and partners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SBA International Trade Loan guarantees up to $5 million in loans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U.S. Commercial Service aids small and medium-sized businesses in selling overseas and has 251 offices in 76 countries.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2" name="Picture 4" descr="http://t1.gstatic.com/images?q=tbn:ANd9GcQ1OLmw6HWn4gdLxRAlAJa47cqkw7oHfGzy1t0qdd-dq0VBM692T1NHcNCr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1714500"/>
            <a:ext cx="4787900" cy="110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Perspectives in Small Business</a:t>
            </a:r>
            <a:br>
              <a:rPr lang="en-US" dirty="0"/>
            </a:br>
            <a:r>
              <a:rPr lang="en-US" dirty="0" err="1"/>
              <a:t>Nanmac</a:t>
            </a:r>
            <a:r>
              <a:rPr lang="en-US" dirty="0"/>
              <a:t> Corporation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1"/>
            <a:ext cx="7924800" cy="4952999"/>
          </a:xfrm>
        </p:spPr>
        <p:txBody>
          <a:bodyPr/>
          <a:lstStyle/>
          <a:p>
            <a:pPr>
              <a:spcBef>
                <a:spcPts val="1176"/>
              </a:spcBef>
            </a:pPr>
            <a:r>
              <a:rPr lang="en-US" sz="2400" dirty="0"/>
              <a:t>Small business in </a:t>
            </a:r>
            <a:br>
              <a:rPr lang="en-US" sz="2400" dirty="0"/>
            </a:br>
            <a:r>
              <a:rPr lang="en-US" sz="2400" dirty="0"/>
              <a:t>Framingham, MA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Export strategy led to </a:t>
            </a:r>
            <a:br>
              <a:rPr lang="en-US" sz="2400" dirty="0"/>
            </a:br>
            <a:r>
              <a:rPr lang="en-US" sz="2400" dirty="0"/>
              <a:t>doubled sales in 2009, to $5.1 million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Number of employees increased 80%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Strong presence in China, Latin America, </a:t>
            </a:r>
            <a:br>
              <a:rPr lang="en-US" sz="2400" dirty="0"/>
            </a:br>
            <a:r>
              <a:rPr lang="en-US" sz="2400" dirty="0"/>
              <a:t>Singapore, and Russia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Relies on advice from Massachusetts </a:t>
            </a:r>
            <a:br>
              <a:rPr lang="en-US" sz="2400" dirty="0"/>
            </a:br>
            <a:r>
              <a:rPr lang="en-US" sz="2400" dirty="0"/>
              <a:t>Small Business Development Center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Received SBA’s 2010 Small Business Exporter </a:t>
            </a:r>
            <a:br>
              <a:rPr lang="en-US" sz="2400" dirty="0"/>
            </a:br>
            <a:r>
              <a:rPr lang="en-US" sz="2400" dirty="0"/>
              <a:t>of the Year Award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734091"/>
      </p:ext>
    </p:extLst>
  </p:cSld>
  <p:clrMapOvr>
    <a:masterClrMapping/>
  </p:clrMapOvr>
  <p:transition spd="med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Perspective on Developing Economies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4953000"/>
          </a:xfrm>
        </p:spPr>
        <p:txBody>
          <a:bodyPr/>
          <a:lstStyle/>
          <a:p>
            <a:pPr lvl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2400" dirty="0">
                <a:latin typeface="Frutiger 47LightCn"/>
              </a:rPr>
              <a:t>Microfinance is the supply of loans, savings, and other basic financial services to the poor.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altLang="en-US" sz="2400" dirty="0">
                <a:latin typeface="Frutiger 47LightCn"/>
              </a:rPr>
              <a:t>Help the poor start or expand businesses in impoverished places. </a:t>
            </a:r>
          </a:p>
          <a:p>
            <a:pPr lvl="2">
              <a:buFont typeface="Arial" pitchFamily="34" charset="0"/>
              <a:buChar char="•"/>
            </a:pPr>
            <a:r>
              <a:rPr lang="en-US" altLang="en-US" sz="2000" dirty="0">
                <a:latin typeface="Frutiger 47LightCn"/>
              </a:rPr>
              <a:t>$360 to supply fresh water in Dar </a:t>
            </a:r>
            <a:r>
              <a:rPr lang="en-US" altLang="en-US" sz="2000" dirty="0" err="1">
                <a:latin typeface="Frutiger 47LightCn"/>
              </a:rPr>
              <a:t>es</a:t>
            </a:r>
            <a:r>
              <a:rPr lang="en-US" altLang="en-US" sz="2000" dirty="0">
                <a:latin typeface="Frutiger 47LightCn"/>
              </a:rPr>
              <a:t> Salaam, Tanzania</a:t>
            </a:r>
          </a:p>
          <a:p>
            <a:pPr lvl="2">
              <a:buFont typeface="Arial" pitchFamily="34" charset="0"/>
              <a:buChar char="•"/>
            </a:pPr>
            <a:r>
              <a:rPr lang="en-US" altLang="en-US" sz="2000" dirty="0">
                <a:latin typeface="Frutiger 47LightCn"/>
              </a:rPr>
              <a:t>$400 for vegetable oil stand in Lagos, Nigeria</a:t>
            </a:r>
          </a:p>
          <a:p>
            <a:pPr lvl="2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2000" dirty="0">
                <a:latin typeface="Frutiger 47LightCn"/>
              </a:rPr>
              <a:t>$200 to start knitting business in La Paz, Bolivia</a:t>
            </a:r>
          </a:p>
          <a:p>
            <a:pPr lvl="1">
              <a:spcAft>
                <a:spcPts val="1200"/>
              </a:spcAft>
              <a:buFont typeface="Arial" pitchFamily="34" charset="0"/>
              <a:buChar char="•"/>
            </a:pPr>
            <a:r>
              <a:rPr lang="en-US" altLang="en-US" sz="2400" dirty="0">
                <a:latin typeface="Frutiger 47LightCn"/>
              </a:rPr>
              <a:t>Access to financial services empowers the poor by reducing their vulnerability, and offering them opportunities to improve their lives.</a:t>
            </a:r>
          </a:p>
          <a:p>
            <a:pPr lvl="1">
              <a:buFont typeface="Arial" pitchFamily="34" charset="0"/>
              <a:buChar char="•"/>
            </a:pPr>
            <a:r>
              <a:rPr lang="en-US" altLang="en-US" sz="2000" dirty="0">
                <a:latin typeface="Frutiger 47LightCn"/>
                <a:hlinkClick r:id="rId2"/>
              </a:rPr>
              <a:t>www.cgap.org</a:t>
            </a:r>
            <a:endParaRPr lang="en-US" altLang="en-US" sz="2000" dirty="0">
              <a:latin typeface="Frutiger 47LightCn"/>
            </a:endParaRPr>
          </a:p>
          <a:p>
            <a:pPr lvl="1">
              <a:buFont typeface="Arial" pitchFamily="34" charset="0"/>
              <a:buChar char="•"/>
            </a:pPr>
            <a:r>
              <a:rPr lang="en-US" altLang="en-US" sz="2000" dirty="0">
                <a:latin typeface="Frutiger 47LightCn"/>
                <a:hlinkClick r:id="rId3"/>
              </a:rPr>
              <a:t>kiva.org - How Kiva works</a:t>
            </a:r>
            <a:endParaRPr lang="en-US" altLang="en-US" sz="2000" dirty="0">
              <a:latin typeface="Frutiger 47LightCn"/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127361"/>
      </p:ext>
    </p:extLst>
  </p:cSld>
  <p:clrMapOvr>
    <a:masterClrMapping/>
  </p:clrMapOvr>
  <p:transition spd="med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Global Focus on Women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7924800" cy="5181600"/>
          </a:xfrm>
        </p:spPr>
        <p:txBody>
          <a:bodyPr/>
          <a:lstStyle/>
          <a:p>
            <a:pPr marL="0" indent="0" algn="ctr">
              <a:spcAft>
                <a:spcPts val="1800"/>
              </a:spcAft>
              <a:buNone/>
              <a:defRPr/>
            </a:pPr>
            <a:r>
              <a:rPr lang="en-US" i="1" dirty="0">
                <a:latin typeface="Frutiger 47LightCn"/>
                <a:ea typeface="ＭＳ Ｐゴシック" pitchFamily="34" charset="-128"/>
              </a:rPr>
              <a:t>If you educate a man you educate an individual, but if you educate a woman you educate a family (nation) (Ghanaian scholar).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Frutiger 47LightCn"/>
                <a:ea typeface="ＭＳ Ｐゴシック" pitchFamily="34" charset="-128"/>
              </a:rPr>
              <a:t>Educating girls yields some of the highest returns of all investments in developing nations: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400" dirty="0">
                <a:latin typeface="Frutiger 47LightCn"/>
                <a:ea typeface="ＭＳ Ｐゴシック" pitchFamily="34" charset="-128"/>
              </a:rPr>
              <a:t>Reduces child and maternal mortality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400" dirty="0">
                <a:latin typeface="Frutiger 47LightCn"/>
                <a:ea typeface="ＭＳ Ｐゴシック" pitchFamily="34" charset="-128"/>
              </a:rPr>
              <a:t>Improves nutrition and health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400" dirty="0">
                <a:latin typeface="Frutiger 47LightCn"/>
                <a:ea typeface="ＭＳ Ｐゴシック" pitchFamily="34" charset="-128"/>
              </a:rPr>
              <a:t>Lowers fertility rates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400" dirty="0">
                <a:latin typeface="Frutiger 47LightCn"/>
                <a:ea typeface="ＭＳ Ｐゴシック" pitchFamily="34" charset="-128"/>
              </a:rPr>
              <a:t>Enhances women’s domestic role and political participation</a:t>
            </a:r>
          </a:p>
          <a:p>
            <a:pPr marL="800100" lvl="1" indent="-342900">
              <a:buFont typeface="Arial" pitchFamily="34" charset="0"/>
              <a:buChar char="•"/>
              <a:defRPr/>
            </a:pPr>
            <a:r>
              <a:rPr lang="en-US" sz="2400" dirty="0">
                <a:latin typeface="Frutiger 47LightCn"/>
                <a:ea typeface="ＭＳ Ｐゴシック" pitchFamily="34" charset="-128"/>
              </a:rPr>
              <a:t>Improves economic productivity and growth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03167"/>
      </p:ext>
    </p:extLst>
  </p:cSld>
  <p:clrMapOvr>
    <a:masterClrMapping/>
  </p:clrMapOvr>
  <p:transition spd="med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3657600" cy="3200400"/>
          </a:xfrm>
        </p:spPr>
        <p:txBody>
          <a:bodyPr/>
          <a:lstStyle/>
          <a:p>
            <a:pPr marL="0" indent="0" algn="ctr">
              <a:buNone/>
            </a:pPr>
            <a:r>
              <a:rPr lang="en-US" i="1" dirty="0">
                <a:solidFill>
                  <a:srgbClr val="000000"/>
                </a:solidFill>
                <a:latin typeface="Bookman Old Style"/>
                <a:cs typeface="Bookman Old Style"/>
              </a:rPr>
              <a:t>Why do you think the Internet is cited as a favorite strategy for growth among small business owners?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37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6" name="Pentagon 5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entagon 6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035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" t="3623" r="4185" b="6119"/>
          <a:stretch/>
        </p:blipFill>
        <p:spPr bwMode="auto">
          <a:xfrm>
            <a:off x="4841421" y="1752600"/>
            <a:ext cx="4298882" cy="287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Perspectives in Small Business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68" t="53293" r="-261" b="6119"/>
          <a:stretch/>
        </p:blipFill>
        <p:spPr bwMode="auto">
          <a:xfrm rot="5400000">
            <a:off x="8417365" y="4061740"/>
            <a:ext cx="118318" cy="129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024086"/>
      </p:ext>
    </p:extLst>
  </p:cSld>
  <p:clrMapOvr>
    <a:masterClrMapping/>
  </p:clrMapOvr>
  <p:transition spd="med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Franchise</a:t>
            </a:r>
          </a:p>
        </p:txBody>
      </p:sp>
      <p:sp>
        <p:nvSpPr>
          <p:cNvPr id="68610" name="Rectangle 5"/>
          <p:cNvSpPr>
            <a:spLocks noGrp="1" noChangeArrowheads="1"/>
          </p:cNvSpPr>
          <p:nvPr>
            <p:ph idx="1"/>
          </p:nvPr>
        </p:nvSpPr>
        <p:spPr>
          <a:xfrm>
            <a:off x="1447800" y="1600201"/>
            <a:ext cx="7010400" cy="1371600"/>
          </a:xfrm>
        </p:spPr>
        <p:txBody>
          <a:bodyPr/>
          <a:lstStyle/>
          <a:p>
            <a:pPr marL="0" indent="0" eaLnBrk="1" hangingPunct="1">
              <a:lnSpc>
                <a:spcPts val="3360"/>
              </a:lnSpc>
              <a:buNone/>
            </a:pPr>
            <a:r>
              <a:rPr lang="en-US" dirty="0">
                <a:solidFill>
                  <a:srgbClr val="000000"/>
                </a:solidFill>
              </a:rPr>
              <a:t>A </a:t>
            </a:r>
            <a:r>
              <a:rPr lang="en-US" b="1" dirty="0">
                <a:solidFill>
                  <a:srgbClr val="000000"/>
                </a:solidFill>
              </a:rPr>
              <a:t>franchise</a:t>
            </a:r>
            <a:r>
              <a:rPr lang="en-US" dirty="0">
                <a:solidFill>
                  <a:srgbClr val="000000"/>
                </a:solidFill>
              </a:rPr>
              <a:t> is a</a:t>
            </a:r>
            <a:r>
              <a:rPr lang="en-US" dirty="0"/>
              <a:t> license to operate an individually owned business as though it </a:t>
            </a:r>
            <a:br>
              <a:rPr lang="en-US" dirty="0"/>
            </a:br>
            <a:r>
              <a:rPr lang="en-US" dirty="0"/>
              <a:t>were part of a chain of outlets or stores.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110596" name="Picture 4" descr="http://blog.directcapital.com/wp-content/uploads/2011/11/h_r_block_at_home_basi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20967" r="3766" b="12995"/>
          <a:stretch/>
        </p:blipFill>
        <p:spPr bwMode="auto">
          <a:xfrm>
            <a:off x="4683121" y="5181600"/>
            <a:ext cx="2777924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8" name="Picture 6" descr="http://soyandmilkfreelife.files.wordpress.com/2012/03/mcdonalds-golden-arche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585" y="3541850"/>
            <a:ext cx="1636238" cy="132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0" name="Picture 8" descr="http://ww1.prweb.com/prfiles/2009/07/01/161548/AAMCONew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73" b="15674"/>
          <a:stretch/>
        </p:blipFill>
        <p:spPr bwMode="auto">
          <a:xfrm>
            <a:off x="6248400" y="3485214"/>
            <a:ext cx="2019015" cy="143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2" name="Picture 10" descr="http://www.smartcouponing.com/wp-content/uploads/2012/01/gnc_logo-300x30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2" b="29038"/>
          <a:stretch/>
        </p:blipFill>
        <p:spPr bwMode="auto">
          <a:xfrm>
            <a:off x="2057400" y="5226594"/>
            <a:ext cx="1988916" cy="824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604" name="Picture 12" descr="http://3.bp.blogspot.com/-4kl7Fb5P8OY/ThkJi8Xg_wI/AAAAAAAANLE/CQQqqZk7S18/s1600/DairyQueen%252520Log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578640"/>
            <a:ext cx="1969803" cy="1249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352800" y="2743200"/>
            <a:ext cx="2525422" cy="2362200"/>
            <a:chOff x="3581400" y="2971800"/>
            <a:chExt cx="1969235" cy="1841960"/>
          </a:xfrm>
        </p:grpSpPr>
        <p:pic>
          <p:nvPicPr>
            <p:cNvPr id="7" name="Picture 6" descr="BU001986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2971800"/>
              <a:ext cx="1969235" cy="1841960"/>
            </a:xfrm>
            <a:prstGeom prst="rect">
              <a:avLst/>
            </a:prstGeom>
          </p:spPr>
        </p:pic>
        <p:pic>
          <p:nvPicPr>
            <p:cNvPr id="4" name="Picture 3" descr="BU005294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330231" y="3442169"/>
              <a:ext cx="843444" cy="664706"/>
            </a:xfrm>
            <a:prstGeom prst="rect">
              <a:avLst/>
            </a:prstGeom>
          </p:spPr>
        </p:pic>
      </p:grpSp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444500" y="104775"/>
            <a:ext cx="82550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Franchising</a:t>
            </a:r>
          </a:p>
        </p:txBody>
      </p:sp>
      <p:grpSp>
        <p:nvGrpSpPr>
          <p:cNvPr id="70659" name="Group 55"/>
          <p:cNvGrpSpPr>
            <a:grpSpLocks/>
          </p:cNvGrpSpPr>
          <p:nvPr/>
        </p:nvGrpSpPr>
        <p:grpSpPr bwMode="auto">
          <a:xfrm>
            <a:off x="762000" y="2270125"/>
            <a:ext cx="8077200" cy="3673475"/>
            <a:chOff x="457200" y="1888563"/>
            <a:chExt cx="8077200" cy="3674037"/>
          </a:xfrm>
        </p:grpSpPr>
        <p:sp>
          <p:nvSpPr>
            <p:cNvPr id="332810" name="Text Box 10"/>
            <p:cNvSpPr txBox="1">
              <a:spLocks noChangeArrowheads="1"/>
            </p:cNvSpPr>
            <p:nvPr/>
          </p:nvSpPr>
          <p:spPr bwMode="auto">
            <a:xfrm>
              <a:off x="2971800" y="1888563"/>
              <a:ext cx="2971800" cy="713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70000"/>
                </a:lnSpc>
                <a:spcBef>
                  <a:spcPts val="600"/>
                </a:spcBef>
                <a:defRPr/>
              </a:pPr>
              <a:r>
                <a:rPr lang="en-US" sz="2500" b="1" dirty="0">
                  <a:latin typeface="Arial" pitchFamily="34" charset="0"/>
                </a:rPr>
                <a:t>Franchise</a:t>
              </a:r>
            </a:p>
            <a:p>
              <a:pPr algn="ctr">
                <a:lnSpc>
                  <a:spcPct val="70000"/>
                </a:lnSpc>
                <a:spcBef>
                  <a:spcPts val="600"/>
                </a:spcBef>
                <a:defRPr/>
              </a:pPr>
              <a:r>
                <a:rPr lang="en-US" sz="2500" b="1" dirty="0">
                  <a:latin typeface="Arial" pitchFamily="34" charset="0"/>
                </a:rPr>
                <a:t>Agreement</a:t>
              </a: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457200" y="4495637"/>
              <a:ext cx="3352800" cy="1066963"/>
            </a:xfrm>
            <a:prstGeom prst="rightArrow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accent3">
                    <a:lumMod val="50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schemeClr val="tx1"/>
                </a:solidFill>
              </a:endParaRPr>
            </a:p>
          </p:txBody>
        </p:sp>
        <p:sp>
          <p:nvSpPr>
            <p:cNvPr id="70663" name="Text Box 7"/>
            <p:cNvSpPr txBox="1">
              <a:spLocks noChangeArrowheads="1"/>
            </p:cNvSpPr>
            <p:nvPr/>
          </p:nvSpPr>
          <p:spPr bwMode="auto">
            <a:xfrm>
              <a:off x="914400" y="4724272"/>
              <a:ext cx="2286000" cy="523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 b="1" dirty="0">
                  <a:latin typeface="Arial" charset="0"/>
                </a:rPr>
                <a:t>Franchisee</a:t>
              </a:r>
            </a:p>
          </p:txBody>
        </p:sp>
        <p:grpSp>
          <p:nvGrpSpPr>
            <p:cNvPr id="70664" name="Group 14"/>
            <p:cNvGrpSpPr>
              <a:grpSpLocks/>
            </p:cNvGrpSpPr>
            <p:nvPr/>
          </p:nvGrpSpPr>
          <p:grpSpPr bwMode="auto">
            <a:xfrm>
              <a:off x="5181600" y="3276251"/>
              <a:ext cx="3352800" cy="1066963"/>
              <a:chOff x="5181600" y="3276251"/>
              <a:chExt cx="3352800" cy="1066963"/>
            </a:xfrm>
          </p:grpSpPr>
          <p:sp>
            <p:nvSpPr>
              <p:cNvPr id="13" name="Right Arrow 12"/>
              <p:cNvSpPr/>
              <p:nvPr/>
            </p:nvSpPr>
            <p:spPr>
              <a:xfrm flipH="1">
                <a:off x="5181600" y="3276251"/>
                <a:ext cx="3352800" cy="1066963"/>
              </a:xfrm>
              <a:prstGeom prst="rightArrow">
                <a:avLst/>
              </a:prstGeom>
              <a:gradFill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accent3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1800"/>
              </a:p>
            </p:txBody>
          </p:sp>
          <p:sp>
            <p:nvSpPr>
              <p:cNvPr id="70703" name="Text Box 6"/>
              <p:cNvSpPr txBox="1">
                <a:spLocks noChangeArrowheads="1"/>
              </p:cNvSpPr>
              <p:nvPr/>
            </p:nvSpPr>
            <p:spPr bwMode="auto">
              <a:xfrm>
                <a:off x="5943600" y="3509729"/>
                <a:ext cx="2286000" cy="5286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800" b="1" dirty="0">
                    <a:latin typeface="Arial" charset="0"/>
                  </a:rPr>
                  <a:t>Franchisor</a:t>
                </a:r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6" y="2626921"/>
            <a:ext cx="289560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 rot="16200000">
            <a:off x="8276271" y="3001329"/>
            <a:ext cx="1341302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TUPUNGATO/SHUTTERSTOCK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376053"/>
            <a:ext cx="2667000" cy="2501735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Franchises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" t="8757" r="9217" b="8834"/>
          <a:stretch/>
        </p:blipFill>
        <p:spPr bwMode="auto">
          <a:xfrm>
            <a:off x="5007987" y="1749938"/>
            <a:ext cx="4147383" cy="2821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44" t="70207"/>
          <a:stretch/>
        </p:blipFill>
        <p:spPr bwMode="auto">
          <a:xfrm rot="5400000">
            <a:off x="8790634" y="4304184"/>
            <a:ext cx="74885" cy="61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8077200" cy="4724400"/>
          </a:xfrm>
        </p:spPr>
        <p:txBody>
          <a:bodyPr/>
          <a:lstStyle/>
          <a:p>
            <a:pPr>
              <a:lnSpc>
                <a:spcPts val="3360"/>
              </a:lnSpc>
              <a:spcBef>
                <a:spcPts val="1272"/>
              </a:spcBef>
            </a:pPr>
            <a:r>
              <a:rPr lang="en-US" dirty="0"/>
              <a:t>A manufacturer </a:t>
            </a:r>
            <a:br>
              <a:rPr lang="en-US" dirty="0"/>
            </a:br>
            <a:r>
              <a:rPr lang="en-US" dirty="0"/>
              <a:t>authorizes retailers </a:t>
            </a:r>
            <a:br>
              <a:rPr lang="en-US" dirty="0"/>
            </a:br>
            <a:r>
              <a:rPr lang="en-US" dirty="0"/>
              <a:t>to sell a certain </a:t>
            </a:r>
            <a:br>
              <a:rPr lang="en-US" dirty="0"/>
            </a:br>
            <a:r>
              <a:rPr lang="en-US" dirty="0"/>
              <a:t>brand-name item.</a:t>
            </a:r>
          </a:p>
          <a:p>
            <a:pPr>
              <a:lnSpc>
                <a:spcPts val="3360"/>
              </a:lnSpc>
              <a:spcBef>
                <a:spcPts val="1272"/>
              </a:spcBef>
              <a:spcAft>
                <a:spcPts val="1200"/>
              </a:spcAft>
            </a:pPr>
            <a:r>
              <a:rPr lang="en-US" dirty="0"/>
              <a:t>A producer licenses </a:t>
            </a:r>
            <a:br>
              <a:rPr lang="en-US" dirty="0"/>
            </a:br>
            <a:r>
              <a:rPr lang="en-US" dirty="0"/>
              <a:t>distributors to sell a </a:t>
            </a:r>
            <a:br>
              <a:rPr lang="en-US" dirty="0"/>
            </a:br>
            <a:r>
              <a:rPr lang="en-US" dirty="0"/>
              <a:t>product to retailers. </a:t>
            </a:r>
          </a:p>
          <a:p>
            <a:pPr>
              <a:lnSpc>
                <a:spcPts val="3360"/>
              </a:lnSpc>
              <a:spcBef>
                <a:spcPts val="1272"/>
              </a:spcBef>
              <a:spcAft>
                <a:spcPts val="1200"/>
              </a:spcAft>
            </a:pPr>
            <a:r>
              <a:rPr lang="en-US" dirty="0"/>
              <a:t>A franchisor supplies brand names, techniques, or services instead of a complete product.</a:t>
            </a:r>
          </a:p>
        </p:txBody>
      </p:sp>
    </p:spTree>
    <p:extLst>
      <p:ext uri="{BB962C8B-B14F-4D97-AF65-F5344CB8AC3E}">
        <p14:creationId xmlns:p14="http://schemas.microsoft.com/office/powerpoint/2010/main" val="1251545581"/>
      </p:ext>
    </p:extLst>
  </p:cSld>
  <p:clrMapOvr>
    <a:masterClrMapping/>
  </p:clrMapOvr>
  <p:transition spd="med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Growth of Franchising:</a:t>
            </a:r>
            <a:br>
              <a:rPr lang="en-US" dirty="0"/>
            </a:br>
            <a:r>
              <a:rPr lang="en-US" dirty="0"/>
              <a:t>Dual-branded Franchises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4267200" cy="3276599"/>
          </a:xfrm>
        </p:spPr>
        <p:txBody>
          <a:bodyPr/>
          <a:lstStyle/>
          <a:p>
            <a:r>
              <a:rPr lang="en-US" dirty="0"/>
              <a:t>Two franchises offering their products together</a:t>
            </a:r>
          </a:p>
          <a:p>
            <a:r>
              <a:rPr lang="en-US" dirty="0"/>
              <a:t>An increasing small business trend since the 1990s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657600" y="4072321"/>
            <a:ext cx="1905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i="1" dirty="0">
                <a:latin typeface="+mn-lt"/>
              </a:rPr>
              <a:t>McDonald’s opened its first cobranded restaurant with Texaco in </a:t>
            </a:r>
            <a:br>
              <a:rPr lang="en-US" sz="1800" i="1" dirty="0">
                <a:latin typeface="+mn-lt"/>
              </a:rPr>
            </a:br>
            <a:r>
              <a:rPr lang="en-US" sz="1800" i="1" dirty="0">
                <a:latin typeface="+mn-lt"/>
              </a:rPr>
              <a:t>Beebe, AK in 1993.</a:t>
            </a:r>
          </a:p>
        </p:txBody>
      </p:sp>
      <p:sp>
        <p:nvSpPr>
          <p:cNvPr id="9" name="TextBox 8"/>
          <p:cNvSpPr txBox="1"/>
          <p:nvPr/>
        </p:nvSpPr>
        <p:spPr>
          <a:xfrm rot="16200000">
            <a:off x="4603522" y="3473678"/>
            <a:ext cx="22860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TOMASZ BIDERMANN/SHUTTERSTOCK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4616678" y="5531078"/>
            <a:ext cx="2286000" cy="215444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lstStyle/>
          <a:p>
            <a:pPr algn="r"/>
            <a:r>
              <a:rPr lang="en-US" sz="600" kern="0" spc="50" dirty="0">
                <a:solidFill>
                  <a:srgbClr val="B3B3B3"/>
                </a:solidFill>
                <a:latin typeface="Trebuchet MS"/>
                <a:cs typeface="Trebuchet MS"/>
              </a:rPr>
              <a:t>© AHMAD FAIZAL YAHYA/SHUTTERSTOCK</a:t>
            </a:r>
          </a:p>
        </p:txBody>
      </p:sp>
      <p:pic>
        <p:nvPicPr>
          <p:cNvPr id="7" name="Picture 6" descr="shutterstock_81974545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5"/>
          <a:stretch/>
        </p:blipFill>
        <p:spPr>
          <a:xfrm>
            <a:off x="5791200" y="4223776"/>
            <a:ext cx="3352800" cy="1879870"/>
          </a:xfrm>
          <a:prstGeom prst="rect">
            <a:avLst/>
          </a:prstGeom>
        </p:spPr>
      </p:pic>
      <p:pic>
        <p:nvPicPr>
          <p:cNvPr id="11" name="Picture 10" descr="shutterstock_94070305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7"/>
          <a:stretch/>
        </p:blipFill>
        <p:spPr>
          <a:xfrm>
            <a:off x="5791200" y="1676400"/>
            <a:ext cx="33528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88166"/>
      </p:ext>
    </p:extLst>
  </p:cSld>
  <p:clrMapOvr>
    <a:masterClrMapping/>
  </p:clrMapOvr>
  <p:transition spd="med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Growth of Franchising: Success</a:t>
            </a:r>
            <a:endParaRPr lang="en-US" sz="2400" b="0" dirty="0"/>
          </a:p>
        </p:txBody>
      </p:sp>
      <p:sp>
        <p:nvSpPr>
          <p:cNvPr id="768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360"/>
              </a:lnSpc>
              <a:spcAft>
                <a:spcPts val="600"/>
              </a:spcAft>
            </a:pPr>
            <a:r>
              <a:rPr lang="en-US" dirty="0"/>
              <a:t>The success rate for franchises is significantly higher than that for other small businesses.</a:t>
            </a:r>
          </a:p>
          <a:p>
            <a:pPr>
              <a:lnSpc>
                <a:spcPts val="3360"/>
              </a:lnSpc>
              <a:spcAft>
                <a:spcPts val="600"/>
              </a:spcAft>
            </a:pPr>
            <a:r>
              <a:rPr lang="en-US" dirty="0"/>
              <a:t>94% of franchise owners report that they are successful.</a:t>
            </a:r>
          </a:p>
          <a:p>
            <a:pPr>
              <a:lnSpc>
                <a:spcPts val="3360"/>
              </a:lnSpc>
              <a:spcAft>
                <a:spcPts val="600"/>
              </a:spcAft>
            </a:pPr>
            <a:r>
              <a:rPr lang="en-US" dirty="0"/>
              <a:t>Too rapid expansion, inadequate capital or management skills, or other problems can cause franchises to fail.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  <p:transition spd="med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/>
              <a:t>Diversity of Products and Services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7543800" cy="1249363"/>
          </a:xfrm>
        </p:spPr>
        <p:txBody>
          <a:bodyPr/>
          <a:lstStyle/>
          <a:p>
            <a:pPr eaLnBrk="1" hangingPunct="1">
              <a:lnSpc>
                <a:spcPts val="3360"/>
              </a:lnSpc>
            </a:pPr>
            <a:r>
              <a:rPr lang="en-US" dirty="0"/>
              <a:t>The International Franchise Association lists more than 75 different franchise categories.  </a:t>
            </a:r>
          </a:p>
          <a:p>
            <a:pPr eaLnBrk="1" hangingPunct="1">
              <a:lnSpc>
                <a:spcPts val="3360"/>
              </a:lnSpc>
            </a:pPr>
            <a:r>
              <a:rPr lang="en-US" dirty="0"/>
              <a:t>Some industry categories:</a:t>
            </a:r>
          </a:p>
          <a:p>
            <a:pPr lvl="1" eaLnBrk="1" hangingPunct="1">
              <a:lnSpc>
                <a:spcPts val="3360"/>
              </a:lnSpc>
              <a:buFont typeface="Arial" charset="0"/>
              <a:buNone/>
            </a:pPr>
            <a:endParaRPr lang="en-US" dirty="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1600200" y="6306979"/>
            <a:ext cx="28956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>
                <a:latin typeface="Arial" charset="0"/>
              </a:rPr>
              <a:t>Source:  </a:t>
            </a:r>
            <a:r>
              <a:rPr lang="en-US" sz="1000" dirty="0" err="1">
                <a:latin typeface="Arial" charset="0"/>
              </a:rPr>
              <a:t>www.franchise.org</a:t>
            </a:r>
            <a:r>
              <a:rPr lang="en-US" sz="1000" dirty="0">
                <a:latin typeface="Arial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9" name="Pentagon 8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entagon 9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295400" y="3048000"/>
            <a:ext cx="7543800" cy="3289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2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Automotive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Baked Goods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Building and Construction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Business Services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Child-Related Services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Education-Related Services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Lodging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Maintenance Services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Real Estate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Travel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Sports and Recreation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</a:pPr>
            <a:r>
              <a:rPr lang="en-US" sz="2400" dirty="0"/>
              <a:t>Printing</a:t>
            </a:r>
          </a:p>
          <a:p>
            <a:pPr marL="283464" lvl="1">
              <a:lnSpc>
                <a:spcPts val="2480"/>
              </a:lnSpc>
              <a:spcBef>
                <a:spcPts val="576"/>
              </a:spcBef>
              <a:buFont typeface="Arial" charset="0"/>
              <a:buNone/>
            </a:pPr>
            <a:endParaRPr lang="en-US" sz="2400" dirty="0"/>
          </a:p>
        </p:txBody>
      </p:sp>
    </p:spTree>
  </p:cSld>
  <p:clrMapOvr>
    <a:masterClrMapping/>
  </p:clrMapOvr>
  <p:transition spd="med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 of Franchising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3810000" cy="4724400"/>
          </a:xfrm>
          <a:ln w="19050" cmpd="sng">
            <a:solidFill>
              <a:srgbClr val="669900"/>
            </a:solidFill>
          </a:ln>
        </p:spPr>
        <p:txBody>
          <a:bodyPr/>
          <a:lstStyle/>
          <a:p>
            <a:pPr marL="0" indent="0" algn="ctr">
              <a:buClr>
                <a:srgbClr val="669900"/>
              </a:buClr>
              <a:buNone/>
            </a:pPr>
            <a:r>
              <a:rPr lang="en-US" sz="2400" b="1" dirty="0">
                <a:solidFill>
                  <a:srgbClr val="669900"/>
                </a:solidFill>
              </a:rPr>
              <a:t>To the Franchiser</a:t>
            </a:r>
          </a:p>
          <a:p>
            <a:pPr marL="365760" lvl="1" indent="-274320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en-US" sz="2100" dirty="0"/>
              <a:t>Fast and well controlled </a:t>
            </a:r>
            <a:br>
              <a:rPr lang="en-US" sz="2100" dirty="0"/>
            </a:br>
            <a:r>
              <a:rPr lang="en-US" sz="2100" dirty="0"/>
              <a:t>distribution of its products</a:t>
            </a:r>
          </a:p>
          <a:p>
            <a:pPr marL="365760" lvl="1" indent="-274320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en-US" sz="2100" dirty="0"/>
              <a:t>No need to construct and </a:t>
            </a:r>
            <a:br>
              <a:rPr lang="en-US" sz="2100" dirty="0"/>
            </a:br>
            <a:r>
              <a:rPr lang="en-US" sz="2100" dirty="0"/>
              <a:t>operate its own outlets</a:t>
            </a:r>
          </a:p>
          <a:p>
            <a:pPr marL="365760" lvl="1" indent="-274320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en-US" sz="2100" dirty="0"/>
              <a:t>More working capital </a:t>
            </a:r>
            <a:br>
              <a:rPr lang="en-US" sz="2100" dirty="0"/>
            </a:br>
            <a:r>
              <a:rPr lang="en-US" sz="2100" dirty="0"/>
              <a:t>available for expanded production and advertising</a:t>
            </a:r>
          </a:p>
          <a:p>
            <a:pPr marL="365760" lvl="1" indent="-274320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en-US" sz="2100" dirty="0"/>
              <a:t>Franchising agreements </a:t>
            </a:r>
            <a:br>
              <a:rPr lang="en-US" sz="2100" dirty="0"/>
            </a:br>
            <a:r>
              <a:rPr lang="en-US" sz="2100" dirty="0"/>
              <a:t>maintain product and quality standards</a:t>
            </a:r>
          </a:p>
          <a:p>
            <a:pPr marL="365760" lvl="1" indent="-274320">
              <a:buClr>
                <a:srgbClr val="669900"/>
              </a:buClr>
              <a:buFont typeface="Arial" pitchFamily="34" charset="0"/>
              <a:buChar char="•"/>
              <a:defRPr/>
            </a:pPr>
            <a:r>
              <a:rPr lang="en-US" sz="2100" dirty="0"/>
              <a:t>Motivated work force of </a:t>
            </a:r>
            <a:br>
              <a:rPr lang="en-US" sz="2100" dirty="0"/>
            </a:br>
            <a:r>
              <a:rPr lang="en-US" sz="2100" dirty="0"/>
              <a:t>franchisees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53000" y="1600200"/>
            <a:ext cx="3810000" cy="4724400"/>
          </a:xfrm>
          <a:prstGeom prst="rect">
            <a:avLst/>
          </a:prstGeom>
          <a:noFill/>
          <a:ln w="19050" cmpd="sng">
            <a:solidFill>
              <a:srgbClr val="6699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Clr>
                <a:srgbClr val="669900"/>
              </a:buClr>
              <a:buFont typeface="Wingdings" pitchFamily="2" charset="2"/>
              <a:buNone/>
            </a:pPr>
            <a:r>
              <a:rPr lang="en-US" sz="2400" b="1" dirty="0">
                <a:solidFill>
                  <a:srgbClr val="669900"/>
                </a:solidFill>
              </a:rPr>
              <a:t>To the Franchisee</a:t>
            </a:r>
          </a:p>
          <a:p>
            <a:pPr marL="349250" lvl="1" indent="-233363">
              <a:buClr>
                <a:srgbClr val="669900"/>
              </a:buClr>
            </a:pPr>
            <a:r>
              <a:rPr lang="en-US" sz="2100" dirty="0"/>
              <a:t>Opportunity to start a proven business with </a:t>
            </a:r>
            <a:br>
              <a:rPr lang="en-US" sz="2100" dirty="0"/>
            </a:br>
            <a:r>
              <a:rPr lang="en-US" sz="2100" dirty="0"/>
              <a:t>limited capital</a:t>
            </a:r>
          </a:p>
          <a:p>
            <a:pPr marL="349250" lvl="1" indent="-233363">
              <a:buClr>
                <a:srgbClr val="669900"/>
              </a:buClr>
            </a:pPr>
            <a:r>
              <a:rPr lang="en-US" sz="2100" dirty="0"/>
              <a:t>Guaranteed customers</a:t>
            </a:r>
          </a:p>
          <a:p>
            <a:pPr marL="349250" lvl="1" indent="-233363">
              <a:buClr>
                <a:srgbClr val="669900"/>
              </a:buClr>
            </a:pPr>
            <a:r>
              <a:rPr lang="en-US" sz="2100" dirty="0"/>
              <a:t>Franchisor available for advice and guidance</a:t>
            </a:r>
          </a:p>
          <a:p>
            <a:pPr marL="349250" lvl="1" indent="-233363">
              <a:buClr>
                <a:srgbClr val="669900"/>
              </a:buClr>
            </a:pPr>
            <a:r>
              <a:rPr lang="en-US" sz="2100" dirty="0"/>
              <a:t>Materials for local promotional campaigns </a:t>
            </a:r>
            <a:br>
              <a:rPr lang="en-US" sz="2100" dirty="0"/>
            </a:br>
            <a:r>
              <a:rPr lang="en-US" sz="2100" dirty="0"/>
              <a:t>and participation in </a:t>
            </a:r>
            <a:br>
              <a:rPr lang="en-US" sz="2100" dirty="0"/>
            </a:br>
            <a:r>
              <a:rPr lang="en-US" sz="2100" dirty="0"/>
              <a:t>national campaigns</a:t>
            </a:r>
          </a:p>
          <a:p>
            <a:pPr marL="349250" lvl="1" indent="-233363">
              <a:buClr>
                <a:srgbClr val="669900"/>
              </a:buClr>
            </a:pPr>
            <a:r>
              <a:rPr lang="en-US" sz="2100" dirty="0"/>
              <a:t>Cost savings when purchasing in cooperation with other franchisees</a:t>
            </a:r>
          </a:p>
        </p:txBody>
      </p:sp>
    </p:spTree>
    <p:extLst>
      <p:ext uri="{BB962C8B-B14F-4D97-AF65-F5344CB8AC3E}">
        <p14:creationId xmlns:p14="http://schemas.microsoft.com/office/powerpoint/2010/main" val="4227760944"/>
      </p:ext>
    </p:extLst>
  </p:cSld>
  <p:clrMapOvr>
    <a:masterClrMapping/>
  </p:clrMapOvr>
  <p:transition spd="med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Disadvantages of Franchising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3581400" cy="3886200"/>
          </a:xfrm>
          <a:ln w="19050" cmpd="sng">
            <a:solidFill>
              <a:srgbClr val="CC0000"/>
            </a:solidFill>
          </a:ln>
        </p:spPr>
        <p:txBody>
          <a:bodyPr/>
          <a:lstStyle/>
          <a:p>
            <a:pPr marL="0" indent="0" algn="ctr">
              <a:buClr>
                <a:srgbClr val="669900"/>
              </a:buClr>
              <a:buNone/>
            </a:pPr>
            <a:r>
              <a:rPr lang="en-US" sz="2500" b="1" dirty="0">
                <a:solidFill>
                  <a:srgbClr val="C00000"/>
                </a:solidFill>
              </a:rPr>
              <a:t>To the Franchiser</a:t>
            </a:r>
          </a:p>
          <a:p>
            <a:pPr marL="365125" lvl="1" indent="-273050">
              <a:spcBef>
                <a:spcPts val="525"/>
              </a:spcBef>
              <a:spcAft>
                <a:spcPts val="600"/>
              </a:spcAft>
              <a:buClr>
                <a:srgbClr val="C00000"/>
              </a:buClr>
            </a:pPr>
            <a:r>
              <a:rPr lang="en-US" sz="2500" dirty="0"/>
              <a:t>Failure of the franchisee to operate franchise properly</a:t>
            </a:r>
          </a:p>
          <a:p>
            <a:pPr marL="365125" lvl="1" indent="-273050">
              <a:buClr>
                <a:srgbClr val="C00000"/>
              </a:buClr>
            </a:pPr>
            <a:r>
              <a:rPr lang="en-US" sz="2500" dirty="0"/>
              <a:t>Disputes with and lawsuits by franchisees over </a:t>
            </a:r>
            <a:br>
              <a:rPr lang="en-US" sz="2500" dirty="0"/>
            </a:br>
            <a:r>
              <a:rPr lang="en-US" sz="2500" dirty="0"/>
              <a:t>the terms of the franchise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53000" y="1752600"/>
            <a:ext cx="3810000" cy="3886200"/>
          </a:xfrm>
          <a:prstGeom prst="rect">
            <a:avLst/>
          </a:prstGeom>
          <a:noFill/>
          <a:ln w="19050" cmpd="sng">
            <a:solidFill>
              <a:srgbClr val="CC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163776"/>
              </a:buClr>
              <a:buSzPct val="10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100000"/>
              <a:buFont typeface="Arial" charset="0"/>
              <a:buChar char="-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Clr>
                <a:srgbClr val="669900"/>
              </a:buClr>
              <a:buFont typeface="Wingdings" pitchFamily="2" charset="2"/>
              <a:buNone/>
            </a:pPr>
            <a:r>
              <a:rPr lang="en-US" sz="2500" b="1" dirty="0">
                <a:solidFill>
                  <a:srgbClr val="C00000"/>
                </a:solidFill>
              </a:rPr>
              <a:t>To the Franchisee</a:t>
            </a:r>
          </a:p>
          <a:p>
            <a:pPr marL="365760" lvl="1" indent="-27432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500" dirty="0"/>
              <a:t>Franchisor retains a large amount of control over the franchisee’s activities</a:t>
            </a:r>
          </a:p>
          <a:p>
            <a:pPr marL="365760" lvl="1" indent="-274320">
              <a:buClr>
                <a:srgbClr val="C00000"/>
              </a:buClr>
              <a:buFont typeface="Arial" pitchFamily="34" charset="0"/>
              <a:buChar char="•"/>
              <a:defRPr/>
            </a:pPr>
            <a:r>
              <a:rPr lang="en-US" sz="2500" dirty="0"/>
              <a:t>Franchisor opening competing franchises within the franchisee’s market</a:t>
            </a:r>
          </a:p>
        </p:txBody>
      </p:sp>
    </p:spTree>
    <p:extLst>
      <p:ext uri="{BB962C8B-B14F-4D97-AF65-F5344CB8AC3E}">
        <p14:creationId xmlns:p14="http://schemas.microsoft.com/office/powerpoint/2010/main" val="155228335"/>
      </p:ext>
    </p:extLst>
  </p:cSld>
  <p:clrMapOvr>
    <a:masterClrMapping/>
  </p:clrMapOvr>
  <p:transition spd="med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3" name="Rectangle 4"/>
          <p:cNvSpPr>
            <a:spLocks noGrp="1" noChangeArrowheads="1"/>
          </p:cNvSpPr>
          <p:nvPr>
            <p:ph type="title"/>
          </p:nvPr>
        </p:nvSpPr>
        <p:spPr>
          <a:xfrm>
            <a:off x="444500" y="104775"/>
            <a:ext cx="82550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/>
              <a:t>Qualities Franchisors</a:t>
            </a:r>
            <a:br>
              <a:rPr lang="en-US"/>
            </a:br>
            <a:r>
              <a:rPr lang="en-US"/>
              <a:t>Seek in Franchisee</a:t>
            </a:r>
          </a:p>
        </p:txBody>
      </p:sp>
      <p:graphicFrame>
        <p:nvGraphicFramePr>
          <p:cNvPr id="87042" name="Object 5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593648"/>
              </p:ext>
            </p:extLst>
          </p:nvPr>
        </p:nvGraphicFramePr>
        <p:xfrm>
          <a:off x="152400" y="1684338"/>
          <a:ext cx="8153400" cy="417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102" r:id="rId4" imgW="8157155" imgH="4176122" progId="Excel.Chart.8">
                  <p:embed/>
                </p:oleObj>
              </mc:Choice>
              <mc:Fallback>
                <p:oleObj r:id="rId4" imgW="8157155" imgH="4176122" progId="Excel.Chart.8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684338"/>
                        <a:ext cx="8153400" cy="4175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1981200" y="6172200"/>
            <a:ext cx="6096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00" u="sng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</a:rPr>
              <a:t>Entrepreneur</a:t>
            </a:r>
            <a:r>
              <a:rPr lang="en-US" sz="9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</a:rPr>
              <a:t>, “The 28</a:t>
            </a:r>
            <a:r>
              <a:rPr lang="en-US" sz="900" baseline="300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</a:rPr>
              <a:t>th</a:t>
            </a:r>
            <a:r>
              <a:rPr lang="en-US" sz="900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</a:rPr>
              <a:t> Annual Franchise 500- Top 10 Franchises for 2007”, January 2007, p. 128.</a:t>
            </a:r>
            <a:endParaRPr lang="en-US" sz="900" u="sng" dirty="0">
              <a:solidFill>
                <a:schemeClr val="accent6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>
                <a:solidFill>
                  <a:srgbClr val="2360AB">
                    <a:alpha val="62000"/>
                  </a:srgbClr>
                </a:solidFill>
              </a:rPr>
              <a:t>5 • </a:t>
            </a:r>
            <a:fld id="{EDFB93E4-638C-3348-855D-DC1780F5DC2C}" type="slidenum">
              <a:rPr lang="en-US" smtClean="0"/>
              <a:pPr/>
              <a:t>46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848600" y="228600"/>
            <a:ext cx="1295400" cy="609600"/>
            <a:chOff x="7848600" y="228600"/>
            <a:chExt cx="1295400" cy="609600"/>
          </a:xfrm>
        </p:grpSpPr>
        <p:sp>
          <p:nvSpPr>
            <p:cNvPr id="8" name="Pentagon 7"/>
            <p:cNvSpPr/>
            <p:nvPr/>
          </p:nvSpPr>
          <p:spPr>
            <a:xfrm flipH="1" flipV="1">
              <a:off x="7848600" y="228600"/>
              <a:ext cx="1295400" cy="609600"/>
            </a:xfrm>
            <a:prstGeom prst="homePlate">
              <a:avLst/>
            </a:prstGeom>
            <a:solidFill>
              <a:srgbClr val="660066">
                <a:alpha val="51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entagon 8"/>
            <p:cNvSpPr/>
            <p:nvPr/>
          </p:nvSpPr>
          <p:spPr>
            <a:xfrm flipH="1" flipV="1">
              <a:off x="8534400" y="228600"/>
              <a:ext cx="609600" cy="609600"/>
            </a:xfrm>
            <a:prstGeom prst="homePlate">
              <a:avLst/>
            </a:prstGeom>
            <a:solidFill>
              <a:srgbClr val="64A9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mall Business, Entrepreneurship, and Franchises&amp;quot;&quot;/&gt;&lt;property id=&quot;20307&quot; value=&quot;369&quot;/&gt;&lt;/object&gt;&lt;object type=&quot;3&quot; unique_id=&quot;10005&quot;&gt;&lt;property id=&quot;20148&quot; value=&quot;5&quot;/&gt;&lt;property id=&quot;20300&quot; value=&quot;Slide 2 - &amp;quot;Learning Objectives&amp;quot;&quot;/&gt;&lt;property id=&quot;20307&quot; value=&quot;325&quot;/&gt;&lt;/object&gt;&lt;object type=&quot;3&quot; unique_id=&quot;10007&quot;&gt;&lt;property id=&quot;20148&quot; value=&quot;5&quot;/&gt;&lt;property id=&quot;20300&quot; value=&quot;Slide 4 - &amp;quot;Small Business: A Profile&amp;quot;&quot;/&gt;&lt;property id=&quot;20307&quot; value=&quot;327&quot;/&gt;&lt;/object&gt;&lt;object type=&quot;3&quot; unique_id=&quot;10008&quot;&gt;&lt;property id=&quot;20148&quot; value=&quot;5&quot;/&gt;&lt;property id=&quot;20300&quot; value=&quot;Slide 5 - &amp;quot;Small Business Lifespan&amp;quot;&quot;/&gt;&lt;property id=&quot;20307&quot; value=&quot;396&quot;/&gt;&lt;/object&gt;&lt;object type=&quot;3&quot; unique_id=&quot;10012&quot;&gt;&lt;property id=&quot;20148&quot; value=&quot;5&quot;/&gt;&lt;property id=&quot;20300&quot; value=&quot;Slide 12 - &amp;quot;The People in Small Businesses: &amp;#x0D;&amp;#x0A;The Entrepreneurs&amp;quot;&quot;/&gt;&lt;property id=&quot;20307&quot; value=&quot;332&quot;/&gt;&lt;/object&gt;&lt;object type=&quot;3&quot; unique_id=&quot;10015&quot;&gt;&lt;property id=&quot;20148&quot; value=&quot;5&quot;/&gt;&lt;property id=&quot;20300&quot; value=&quot;Slide 18 - &amp;quot;The Importance of Small Businesses &amp;#x0D;&amp;#x0A;Technological Innovation&amp;quot;&quot;/&gt;&lt;property id=&quot;20307&quot; value=&quot;337&quot;/&gt;&lt;/object&gt;&lt;object type=&quot;3&quot; unique_id=&quot;10016&quot;&gt;&lt;property id=&quot;20148&quot; value=&quot;5&quot;/&gt;&lt;property id=&quot;20300&quot; value=&quot;Slide 20 - &amp;quot;The Importance of Small Businesses &amp;#x0D;&amp;#x0A;Providing Employment&amp;quot;&quot;/&gt;&lt;property id=&quot;20307&quot; value=&quot;338&quot;/&gt;&lt;/object&gt;&lt;object type=&quot;3&quot; unique_id=&quot;10019&quot;&gt;&lt;property id=&quot;20148&quot; value=&quot;5&quot;/&gt;&lt;property id=&quot;20300&quot; value=&quot;Slide 24 - &amp;quot;Developing a Business Plan&amp;quot;&quot;/&gt;&lt;property id=&quot;20307&quot; value=&quot;343&quot;/&gt;&lt;/object&gt;&lt;object type=&quot;3&quot; unique_id=&quot;10020&quot;&gt;&lt;property id=&quot;20148&quot; value=&quot;5&quot;/&gt;&lt;property id=&quot;20300&quot; value=&quot;Slide 25 - &amp;quot;Components of a Business Plan&amp;quot;&quot;/&gt;&lt;property id=&quot;20307&quot; value=&quot;345&quot;/&gt;&lt;/object&gt;&lt;object type=&quot;3&quot; unique_id=&quot;10021&quot;&gt;&lt;property id=&quot;20148&quot; value=&quot;5&quot;/&gt;&lt;property id=&quot;20300&quot; value=&quot;Slide 26 - &amp;quot;Using the Internet&amp;quot;&quot;/&gt;&lt;property id=&quot;20307&quot; value=&quot;389&quot;/&gt;&lt;/object&gt;&lt;object type=&quot;3&quot; unique_id=&quot;10022&quot;&gt;&lt;property id=&quot;20148&quot; value=&quot;5&quot;/&gt;&lt;property id=&quot;20300&quot; value=&quot;Slide 27 - &amp;quot;The Small Business Administration&amp;quot;&quot;/&gt;&lt;property id=&quot;20307&quot; value=&quot;349&quot;/&gt;&lt;/object&gt;&lt;object type=&quot;3&quot; unique_id=&quot;10023&quot;&gt;&lt;property id=&quot;20148&quot; value=&quot;5&quot;/&gt;&lt;property id=&quot;20300&quot; value=&quot;Slide 29 - &amp;quot;The Small Business Administration&amp;#x0D;&amp;#x0A;Financial Assistance (cont'd)&amp;quot;&quot;/&gt;&lt;property id=&quot;20307&quot; value=&quot;350&quot;/&gt;&lt;/object&gt;&lt;object type=&quot;3&quot; unique_id=&quot;10024&quot;&gt;&lt;property id=&quot;20148&quot; value=&quot;5&quot;/&gt;&lt;property id=&quot;20300&quot; value=&quot;Slide 30 - &amp;quot;State of Small Business&amp;quot;&quot;/&gt;&lt;property id=&quot;20307&quot; value=&quot;371&quot;/&gt;&lt;/object&gt;&lt;object type=&quot;3&quot; unique_id=&quot;10025&quot;&gt;&lt;property id=&quot;20148&quot; value=&quot;5&quot;/&gt;&lt;property id=&quot;20300&quot; value=&quot;Slide 31 - &amp;quot;Using the Internet&amp;quot;&quot;/&gt;&lt;property id=&quot;20307&quot; value=&quot;390&quot;/&gt;&lt;/object&gt;&lt;object type=&quot;3&quot; unique_id=&quot;10026&quot;&gt;&lt;property id=&quot;20148&quot; value=&quot;5&quot;/&gt;&lt;property id=&quot;20300&quot; value=&quot;Slide 32 - &amp;quot;Franchise&amp;quot;&quot;/&gt;&lt;property id=&quot;20307&quot; value=&quot;352&quot;/&gt;&lt;/object&gt;&lt;object type=&quot;3&quot; unique_id=&quot;10027&quot;&gt;&lt;property id=&quot;20148&quot; value=&quot;5&quot;/&gt;&lt;property id=&quot;20300&quot; value=&quot;Slide 33 - &amp;quot;Franchising&amp;quot;&quot;/&gt;&lt;property id=&quot;20307&quot; value=&quot;397&quot;/&gt;&lt;/object&gt;&lt;object type=&quot;3&quot; unique_id=&quot;10028&quot;&gt;&lt;property id=&quot;20148&quot; value=&quot;5&quot;/&gt;&lt;property id=&quot;20300&quot; value=&quot;Slide 35 - &amp;quot;Types of Franchises (cont'd)&amp;quot;&quot;/&gt;&lt;property id=&quot;20307&quot; value=&quot;353&quot;/&gt;&lt;/object&gt;&lt;object type=&quot;3&quot; unique_id=&quot;10029&quot;&gt;&lt;property id=&quot;20148&quot; value=&quot;5&quot;/&gt;&lt;property id=&quot;20300&quot; value=&quot;Slide 37 - &amp;quot;The Growth of Franchising&amp;#x0D;&amp;#x0A;Diversity&amp;quot;&quot;/&gt;&lt;property id=&quot;20307&quot; value=&quot;354&quot;/&gt;&lt;/object&gt;&lt;object type=&quot;3&quot; unique_id=&quot;10030&quot;&gt;&lt;property id=&quot;20148&quot; value=&quot;5&quot;/&gt;&lt;property id=&quot;20300&quot; value=&quot;Slide 39 - &amp;quot;The Growth of Franchising&amp;#x0D;&amp;#x0A;Success&amp;quot;&quot;/&gt;&lt;property id=&quot;20307&quot; value=&quot;356&quot;/&gt;&lt;/object&gt;&lt;object type=&quot;3&quot; unique_id=&quot;10031&quot;&gt;&lt;property id=&quot;20148&quot; value=&quot;5&quot;/&gt;&lt;property id=&quot;20300&quot; value=&quot;Slide 40 - &amp;quot;Diversity of Products &amp;#x0D;&amp;#x0A;and Services&amp;quot;&quot;/&gt;&lt;property id=&quot;20307&quot; value=&quot;391&quot;/&gt;&lt;/object&gt;&lt;object type=&quot;3&quot; unique_id=&quot;10034&quot;&gt;&lt;property id=&quot;20148&quot; value=&quot;5&quot;/&gt;&lt;property id=&quot;20300&quot; value=&quot;Slide 43 - &amp;quot;Qualities Franchisors&amp;#x0D;&amp;#x0A;Seek in Franchisee&amp;quot;&quot;/&gt;&lt;property id=&quot;20307&quot; value=&quot;398&quot;/&gt;&lt;/object&gt;&lt;object type=&quot;3&quot; unique_id=&quot;10035&quot;&gt;&lt;property id=&quot;20148&quot; value=&quot;5&quot;/&gt;&lt;property id=&quot;20300&quot; value=&quot;Slide 45 - &amp;quot;Global Perspectives in Small Business&amp;#x0D;&amp;#x0A;Government Assistance&amp;quot;&quot;/&gt;&lt;property id=&quot;20307&quot; value=&quot;361&quot;/&gt;&lt;/object&gt;&lt;object type=&quot;3&quot; unique_id=&quot;10340&quot;&gt;&lt;property id=&quot;20148&quot; value=&quot;5&quot;/&gt;&lt;property id=&quot;20300&quot; value=&quot;Slide 3 - &amp;quot;Inside Business&amp;#x0D;&amp;#x0A;Locker Lookz&amp;quot;&quot;/&gt;&lt;property id=&quot;20307&quot; value=&quot;399&quot;/&gt;&lt;/object&gt;&lt;object type=&quot;3&quot; unique_id=&quot;10443&quot;&gt;&lt;property id=&quot;20148&quot; value=&quot;5&quot;/&gt;&lt;property id=&quot;20300&quot; value=&quot;Slide 6 - &amp;quot;Small Business&amp;#x0D;&amp;#x0A;Industry Group-Size Standards&amp;quot;&quot;/&gt;&lt;property id=&quot;20307&quot; value=&quot;400&quot;/&gt;&lt;/object&gt;&lt;object type=&quot;3&quot; unique_id=&quot;10549&quot;&gt;&lt;property id=&quot;20148&quot; value=&quot;5&quot;/&gt;&lt;property id=&quot;20300&quot; value=&quot;Slide 7 - &amp;quot;Small Business&amp;#x0D;&amp;#x0A;Attractive Characteristics&amp;quot;&quot;/&gt;&lt;property id=&quot;20307&quot; value=&quot;401&quot;/&gt;&lt;/object&gt;&lt;object type=&quot;3&quot; unique_id=&quot;10722&quot;&gt;&lt;property id=&quot;20148&quot; value=&quot;5&quot;/&gt;&lt;property id=&quot;20300&quot; value=&quot;Slide 8 - &amp;quot;Small Business&amp;#x0D;&amp;#x0A;Distribution - 33%&amp;quot;&quot;/&gt;&lt;property id=&quot;20307&quot; value=&quot;402&quot;/&gt;&lt;/object&gt;&lt;object type=&quot;3&quot; unique_id=&quot;10723&quot;&gt;&lt;property id=&quot;20148&quot; value=&quot;5&quot;/&gt;&lt;property id=&quot;20300&quot; value=&quot;Slide 9 - &amp;quot;Small Business&amp;#x0D;&amp;#x0A;Service – 48%&amp;quot;&quot;/&gt;&lt;property id=&quot;20307&quot; value=&quot;403&quot;/&gt;&lt;/object&gt;&lt;object type=&quot;3&quot; unique_id=&quot;10724&quot;&gt;&lt;property id=&quot;20148&quot; value=&quot;5&quot;/&gt;&lt;property id=&quot;20300&quot; value=&quot;Slide 10 - &amp;quot;Small Business&amp;#x0D;&amp;#x0A;Production – 19%&amp;quot;&quot;/&gt;&lt;property id=&quot;20307&quot; value=&quot;404&quot;/&gt;&lt;/object&gt;&lt;object type=&quot;3&quot; unique_id=&quot;11021&quot;&gt;&lt;property id=&quot;20148&quot; value=&quot;5&quot;/&gt;&lt;property id=&quot;20300&quot; value=&quot;Slide 11 - &amp;quot;The Entrepreneurial Spirit&amp;quot;&quot;/&gt;&lt;property id=&quot;20307&quot; value=&quot;405&quot;/&gt;&lt;/object&gt;&lt;object type=&quot;3&quot; unique_id=&quot;11022&quot;&gt;&lt;property id=&quot;20148&quot; value=&quot;5&quot;/&gt;&lt;property id=&quot;20300&quot; value=&quot;Slide 13 - &amp;quot;Women as Small-Business Owners&amp;quot;&quot;/&gt;&lt;property id=&quot;20307&quot; value=&quot;406&quot;/&gt;&lt;/object&gt;&lt;object type=&quot;3&quot; unique_id=&quot;11023&quot;&gt;&lt;property id=&quot;20148&quot; value=&quot;5&quot;/&gt;&lt;property id=&quot;20300&quot; value=&quot;Slide 14 - &amp;quot;Teenage Entrepreneurs&amp;quot;&quot;/&gt;&lt;property id=&quot;20307&quot; value=&quot;408&quot;/&gt;&lt;/object&gt;&lt;object type=&quot;3&quot; unique_id=&quot;11024&quot;&gt;&lt;property id=&quot;20148&quot; value=&quot;5&quot;/&gt;&lt;property id=&quot;20300&quot; value=&quot;Slide 15 - &amp;quot;How Old is the Average Entrepreneur?&amp;quot;&quot;/&gt;&lt;property id=&quot;20307&quot; value=&quot;407&quot;/&gt;&lt;/object&gt;&lt;object type=&quot;3&quot; unique_id=&quot;11025&quot;&gt;&lt;property id=&quot;20148&quot; value=&quot;5&quot;/&gt;&lt;property id=&quot;20300&quot; value=&quot;Slide 16 - &amp;quot;Why Some Businesses Fail&amp;quot;&quot;/&gt;&lt;property id=&quot;20307&quot; value=&quot;409&quot;/&gt;&lt;/object&gt;&lt;object type=&quot;3&quot; unique_id=&quot;11026&quot;&gt;&lt;property id=&quot;20148&quot; value=&quot;5&quot;/&gt;&lt;property id=&quot;20300&quot; value=&quot;Slide 17 - &amp;quot;Why Some Entrepreneurs and Businesses Fail&amp;quot;&quot;/&gt;&lt;property id=&quot;20307&quot; value=&quot;410&quot;/&gt;&lt;/object&gt;&lt;object type=&quot;3&quot; unique_id=&quot;11150&quot;&gt;&lt;property id=&quot;20148&quot; value=&quot;5&quot;/&gt;&lt;property id=&quot;20300&quot; value=&quot;Slide 19 - &amp;quot;20th Century Innovations &amp;#x0D;&amp;#x0A;Originated at Small Firms&amp;quot;&quot;/&gt;&lt;property id=&quot;20307&quot; value=&quot;411&quot;/&gt;&lt;/object&gt;&lt;object type=&quot;3&quot; unique_id=&quot;11274&quot;&gt;&lt;property id=&quot;20148&quot; value=&quot;5&quot;/&gt;&lt;property id=&quot;20300&quot; value=&quot;Slide 21 - &amp;quot;The Importance of Small Business&amp;#x0D;&amp;#x0A;Competition and Filling Needs&amp;quot;&quot;/&gt;&lt;property id=&quot;20307&quot; value=&quot;412&quot;/&gt;&lt;/object&gt;&lt;object type=&quot;3&quot; unique_id=&quot;11399&quot;&gt;&lt;property id=&quot;20148&quot; value=&quot;5&quot;/&gt;&lt;property id=&quot;20300&quot; value=&quot;Slide 22 - &amp;quot;Advantages and Disadvantages of &amp;#x0D;&amp;#x0A;Small Business Ownership&amp;quot;&quot;/&gt;&lt;property id=&quot;20307&quot; value=&quot;413&quot;/&gt;&lt;/object&gt;&lt;object type=&quot;3&quot; unique_id=&quot;11524&quot;&gt;&lt;property id=&quot;20148&quot; value=&quot;5&quot;/&gt;&lt;property id=&quot;20300&quot; value=&quot;Slide 23 - &amp;quot;Sources of Capital for Entrepreneurs&amp;quot;&quot;/&gt;&lt;property id=&quot;20307&quot; value=&quot;414&quot;/&gt;&lt;/object&gt;&lt;object type=&quot;3&quot; unique_id=&quot;11651&quot;&gt;&lt;property id=&quot;20148&quot; value=&quot;5&quot;/&gt;&lt;property id=&quot;20300&quot; value=&quot;Slide 28 - &amp;quot;The Small Business Administration&amp;#x0D;&amp;#x0A;Financial Assistance&amp;quot;&quot;/&gt;&lt;property id=&quot;20307&quot; value=&quot;415&quot;/&gt;&lt;/object&gt;&lt;object type=&quot;3&quot; unique_id=&quot;11867&quot;&gt;&lt;property id=&quot;20148&quot; value=&quot;5&quot;/&gt;&lt;property id=&quot;20300&quot; value=&quot;Slide 34 - &amp;quot;Types of Franchises&amp;quot;&quot;/&gt;&lt;property id=&quot;20307&quot; value=&quot;416&quot;/&gt;&lt;/object&gt;&lt;object type=&quot;3&quot; unique_id=&quot;12264&quot;&gt;&lt;property id=&quot;20148&quot; value=&quot;5&quot;/&gt;&lt;property id=&quot;20300&quot; value=&quot;Slide 36 - &amp;quot;Growth of Franchising&amp;quot;&quot;/&gt;&lt;property id=&quot;20307&quot; value=&quot;417&quot;/&gt;&lt;/object&gt;&lt;object type=&quot;3&quot; unique_id=&quot;12265&quot;&gt;&lt;property id=&quot;20148&quot; value=&quot;5&quot;/&gt;&lt;property id=&quot;20300&quot; value=&quot;Slide 38 - &amp;quot;The Growth of Franchising&amp;#x0D;&amp;#x0A;Dual-branded Franchises&amp;quot;&quot;/&gt;&lt;property id=&quot;20307&quot; value=&quot;418&quot;/&gt;&lt;/object&gt;&lt;object type=&quot;3&quot; unique_id=&quot;12266&quot;&gt;&lt;property id=&quot;20148&quot; value=&quot;5&quot;/&gt;&lt;property id=&quot;20300&quot; value=&quot;Slide 41 - &amp;quot;Advantages of Franchising&amp;quot;&quot;/&gt;&lt;property id=&quot;20307&quot; value=&quot;419&quot;/&gt;&lt;/object&gt;&lt;object type=&quot;3&quot; unique_id=&quot;12267&quot;&gt;&lt;property id=&quot;20148&quot; value=&quot;5&quot;/&gt;&lt;property id=&quot;20300&quot; value=&quot;Slide 42 - &amp;quot;Disadvantages of Franchising&amp;quot;&quot;/&gt;&lt;property id=&quot;20307&quot; value=&quot;420&quot;/&gt;&lt;/object&gt;&lt;object type=&quot;3&quot; unique_id=&quot;12268&quot;&gt;&lt;property id=&quot;20148&quot; value=&quot;5&quot;/&gt;&lt;property id=&quot;20300&quot; value=&quot;Slide 44 - &amp;quot;Global Perspectives in Small Business&amp;quot;&quot;/&gt;&lt;property id=&quot;20307&quot; value=&quot;421&quot;/&gt;&lt;/object&gt;&lt;object type=&quot;3&quot; unique_id=&quot;12269&quot;&gt;&lt;property id=&quot;20148&quot; value=&quot;5&quot;/&gt;&lt;property id=&quot;20300&quot; value=&quot;Slide 46 - &amp;quot;Global Perspectives in Small Business&amp;#x0D;&amp;#x0A;Nanmac Corporation&amp;quot;&quot;/&gt;&lt;property id=&quot;20307&quot; value=&quot;423&quot;/&gt;&lt;/object&gt;&lt;object type=&quot;3&quot; unique_id=&quot;12270&quot;&gt;&lt;property id=&quot;20148&quot; value=&quot;5&quot;/&gt;&lt;property id=&quot;20300&quot; value=&quot;Slide 47 - &amp;quot;Global Perspectives in Small Business&amp;quot;&quot;/&gt;&lt;property id=&quot;20307&quot; value=&quot;42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Pride12e">
  <a:themeElements>
    <a:clrScheme name="BUS11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C00000"/>
      </a:accent5>
      <a:accent6>
        <a:srgbClr val="9C9CDE"/>
      </a:accent6>
      <a:hlink>
        <a:srgbClr val="009999"/>
      </a:hlink>
      <a:folHlink>
        <a:srgbClr val="99CC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Pride12e.thmx</Template>
  <TotalTime>9022</TotalTime>
  <Words>2319</Words>
  <Application>Microsoft Office PowerPoint</Application>
  <PresentationFormat>On-screen Show (4:3)</PresentationFormat>
  <Paragraphs>439</Paragraphs>
  <Slides>46</Slides>
  <Notes>41</Notes>
  <HiddenSlides>1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2" baseType="lpstr">
      <vt:lpstr>ＭＳ Ｐゴシック</vt:lpstr>
      <vt:lpstr>Arial</vt:lpstr>
      <vt:lpstr>Arial Black</vt:lpstr>
      <vt:lpstr>Arial Narrow</vt:lpstr>
      <vt:lpstr>Arial Narrow Bold</vt:lpstr>
      <vt:lpstr>Bookman Old Style</vt:lpstr>
      <vt:lpstr>Calibri</vt:lpstr>
      <vt:lpstr>Frutiger 47LightCn</vt:lpstr>
      <vt:lpstr>Helvetica Neue Bold Condensed</vt:lpstr>
      <vt:lpstr>Lucida Sans</vt:lpstr>
      <vt:lpstr>Times New Roman</vt:lpstr>
      <vt:lpstr>Trebuchet MS</vt:lpstr>
      <vt:lpstr>Wingdings</vt:lpstr>
      <vt:lpstr>Zapf Dingbats</vt:lpstr>
      <vt:lpstr>Pride12e</vt:lpstr>
      <vt:lpstr>Microsoft Excel Chart</vt:lpstr>
      <vt:lpstr>Small Business, Entrepreneurship, and Franchises</vt:lpstr>
      <vt:lpstr>Learning Objectives</vt:lpstr>
      <vt:lpstr>Small Business: A Profile</vt:lpstr>
      <vt:lpstr>The Importance of Small Businesses:  Providing Employment</vt:lpstr>
      <vt:lpstr>The Importance of Small Business: Competition and Filling Needs</vt:lpstr>
      <vt:lpstr>The Importance of Small Businesses:  Technological Innovation</vt:lpstr>
      <vt:lpstr>20th Century Innovations  Originated at Small Firms</vt:lpstr>
      <vt:lpstr>Small Business: Industry Group-Size Standards</vt:lpstr>
      <vt:lpstr>Small Business: Attractive Characteristics</vt:lpstr>
      <vt:lpstr>Typical Small-Business Ventures</vt:lpstr>
      <vt:lpstr>Small Business: Distribution – 33%</vt:lpstr>
      <vt:lpstr>Small Business: Service – 48%</vt:lpstr>
      <vt:lpstr>Small Business: Production – 19%</vt:lpstr>
      <vt:lpstr>Small Business: Lifespan</vt:lpstr>
      <vt:lpstr>Why Some Entrepreneurs and Businesses Fail</vt:lpstr>
      <vt:lpstr>Sources of Capital for Entrepreneurs</vt:lpstr>
      <vt:lpstr>Developing a Business Plan</vt:lpstr>
      <vt:lpstr>Components of a Business Plan</vt:lpstr>
      <vt:lpstr>The Entrepreneurial Spirit</vt:lpstr>
      <vt:lpstr>The People in Small Businesses:  The Entrepreneurs</vt:lpstr>
      <vt:lpstr>Characteristics of Entrepreneurs</vt:lpstr>
      <vt:lpstr>How Old Is the Average Entrepreneur?</vt:lpstr>
      <vt:lpstr>Women as Small-Business Owners</vt:lpstr>
      <vt:lpstr>Teenage Entrepreneurs</vt:lpstr>
      <vt:lpstr>Advantages and Disadvantages of  Small Business Ownership</vt:lpstr>
      <vt:lpstr>Using the Internet</vt:lpstr>
      <vt:lpstr>The Small Business Administration</vt:lpstr>
      <vt:lpstr>The Small Business Administration: Financial Assistance</vt:lpstr>
      <vt:lpstr>The Small Business Administration: Financial Assistance (cont'd)</vt:lpstr>
      <vt:lpstr>Using the Internet</vt:lpstr>
      <vt:lpstr>Other Specialized Assistance</vt:lpstr>
      <vt:lpstr>Global Perspectives in Small Business</vt:lpstr>
      <vt:lpstr>Global Perspectives in Small Business: Government Assistance</vt:lpstr>
      <vt:lpstr>Global Perspectives in Small Business Nanmac Corporation</vt:lpstr>
      <vt:lpstr>Global Perspective on Developing Economies</vt:lpstr>
      <vt:lpstr>The Global Focus on Women</vt:lpstr>
      <vt:lpstr>Global Perspectives in Small Business</vt:lpstr>
      <vt:lpstr>Franchise</vt:lpstr>
      <vt:lpstr>Franchising</vt:lpstr>
      <vt:lpstr>Types of Franchises</vt:lpstr>
      <vt:lpstr>The Growth of Franchising: Dual-branded Franchises</vt:lpstr>
      <vt:lpstr>The Growth of Franchising: Success</vt:lpstr>
      <vt:lpstr>Diversity of Products and Services</vt:lpstr>
      <vt:lpstr>Advantages of Franchising</vt:lpstr>
      <vt:lpstr>Disadvantages of Franchising</vt:lpstr>
      <vt:lpstr>Qualities Franchisors Seek in Franchisee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Small Business, Entrepreneurship, and Franchises</dc:title>
  <dc:creator>Tianna Tagami, Instructional Designer</dc:creator>
  <cp:lastModifiedBy>Ogham Futhark</cp:lastModifiedBy>
  <cp:revision>16</cp:revision>
  <dcterms:modified xsi:type="dcterms:W3CDTF">2018-03-13T12:31:56Z</dcterms:modified>
</cp:coreProperties>
</file>